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39" r:id="rId2"/>
    <p:sldMasterId id="2147483763" r:id="rId3"/>
  </p:sldMasterIdLst>
  <p:notesMasterIdLst>
    <p:notesMasterId r:id="rId33"/>
  </p:notesMasterIdLst>
  <p:handoutMasterIdLst>
    <p:handoutMasterId r:id="rId34"/>
  </p:handoutMasterIdLst>
  <p:sldIdLst>
    <p:sldId id="452" r:id="rId4"/>
    <p:sldId id="457" r:id="rId5"/>
    <p:sldId id="459" r:id="rId6"/>
    <p:sldId id="478" r:id="rId7"/>
    <p:sldId id="461" r:id="rId8"/>
    <p:sldId id="460" r:id="rId9"/>
    <p:sldId id="477" r:id="rId10"/>
    <p:sldId id="486" r:id="rId11"/>
    <p:sldId id="475" r:id="rId12"/>
    <p:sldId id="476" r:id="rId13"/>
    <p:sldId id="458" r:id="rId14"/>
    <p:sldId id="473" r:id="rId15"/>
    <p:sldId id="462" r:id="rId16"/>
    <p:sldId id="463" r:id="rId17"/>
    <p:sldId id="464" r:id="rId18"/>
    <p:sldId id="465" r:id="rId19"/>
    <p:sldId id="479" r:id="rId20"/>
    <p:sldId id="466" r:id="rId21"/>
    <p:sldId id="467" r:id="rId22"/>
    <p:sldId id="468" r:id="rId23"/>
    <p:sldId id="480" r:id="rId24"/>
    <p:sldId id="471" r:id="rId25"/>
    <p:sldId id="483" r:id="rId26"/>
    <p:sldId id="482" r:id="rId27"/>
    <p:sldId id="481" r:id="rId28"/>
    <p:sldId id="484" r:id="rId29"/>
    <p:sldId id="485" r:id="rId30"/>
    <p:sldId id="472" r:id="rId31"/>
    <p:sldId id="474" r:id="rId32"/>
  </p:sldIdLst>
  <p:sldSz cx="9144000" cy="6858000" type="screen4x3"/>
  <p:notesSz cx="69977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93"/>
    <a:srgbClr val="FFFFCC"/>
    <a:srgbClr val="FFFF99"/>
    <a:srgbClr val="FFCC66"/>
    <a:srgbClr val="FFFF66"/>
    <a:srgbClr val="CC9900"/>
    <a:srgbClr val="CCFF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368" autoAdjust="0"/>
    <p:restoredTop sz="94728" autoAdjust="0"/>
  </p:normalViewPr>
  <p:slideViewPr>
    <p:cSldViewPr snapToGrid="0">
      <p:cViewPr varScale="1">
        <p:scale>
          <a:sx n="74" d="100"/>
          <a:sy n="74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856" y="-96"/>
      </p:cViewPr>
      <p:guideLst>
        <p:guide orient="horz" pos="2896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>
            <a:lvl1pPr defTabSz="925247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>
            <a:lvl1pPr algn="r" defTabSz="925247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b" anchorCtr="0" compatLnSpc="1">
            <a:prstTxWarp prst="textNoShape">
              <a:avLst/>
            </a:prstTxWarp>
          </a:bodyPr>
          <a:lstStyle>
            <a:lvl1pPr defTabSz="925247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34425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b" anchorCtr="0" compatLnSpc="1">
            <a:prstTxWarp prst="textNoShape">
              <a:avLst/>
            </a:prstTxWarp>
          </a:bodyPr>
          <a:lstStyle>
            <a:lvl1pPr algn="r" defTabSz="925247" eaLnBrk="1" hangingPunct="1">
              <a:defRPr sz="1200"/>
            </a:lvl1pPr>
          </a:lstStyle>
          <a:p>
            <a:pPr>
              <a:defRPr/>
            </a:pPr>
            <a:fld id="{007FAEE1-22BA-444B-AF94-2BD26D5D5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>
            <a:lvl1pPr defTabSz="925247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>
            <a:lvl1pPr algn="r" defTabSz="925247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0563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368800"/>
            <a:ext cx="5597525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4425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b" anchorCtr="0" compatLnSpc="1">
            <a:prstTxWarp prst="textNoShape">
              <a:avLst/>
            </a:prstTxWarp>
          </a:bodyPr>
          <a:lstStyle>
            <a:lvl1pPr defTabSz="925247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34425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5" rIns="92510" bIns="46255" numCol="1" anchor="b" anchorCtr="0" compatLnSpc="1">
            <a:prstTxWarp prst="textNoShape">
              <a:avLst/>
            </a:prstTxWarp>
          </a:bodyPr>
          <a:lstStyle>
            <a:lvl1pPr algn="r" defTabSz="925247" eaLnBrk="1" hangingPunct="1">
              <a:defRPr sz="1200"/>
            </a:lvl1pPr>
          </a:lstStyle>
          <a:p>
            <a:pPr>
              <a:defRPr/>
            </a:pPr>
            <a:fld id="{A70CC007-5AD6-407E-8946-5F218CA40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ECD03D4E-B5E8-46D4-AAD3-B78336102276}" type="slidenum">
              <a:rPr lang="en-US" smtClean="0"/>
              <a:pPr defTabSz="923925"/>
              <a:t>11</a:t>
            </a:fld>
            <a:endParaRPr lang="en-US" smtClean="0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A18E2DE3-B3F9-4627-82F4-05C3FECFC8FA}" type="slidenum">
              <a:rPr lang="en-US" smtClean="0"/>
              <a:pPr defTabSz="923925"/>
              <a:t>13</a:t>
            </a:fld>
            <a:endParaRPr lang="en-US" smtClean="0"/>
          </a:p>
        </p:txBody>
      </p:sp>
      <p:sp>
        <p:nvSpPr>
          <p:cNvPr id="78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E598DAF1-8D1E-47C0-90B4-6B29D072BC58}" type="slidenum">
              <a:rPr lang="en-US" smtClean="0"/>
              <a:pPr defTabSz="923925"/>
              <a:t>14</a:t>
            </a:fld>
            <a:endParaRPr lang="en-US" smtClean="0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2B3B345E-7304-4D53-9927-7F60019B0744}" type="slidenum">
              <a:rPr lang="en-US" smtClean="0"/>
              <a:pPr defTabSz="923925"/>
              <a:t>15</a:t>
            </a:fld>
            <a:endParaRPr lang="en-US" smtClean="0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B19CDC19-15C6-444A-BAB6-E354543A9B27}" type="slidenum">
              <a:rPr lang="en-US" smtClean="0"/>
              <a:pPr defTabSz="923925"/>
              <a:t>16</a:t>
            </a:fld>
            <a:endParaRPr lang="en-US" smtClean="0"/>
          </a:p>
        </p:txBody>
      </p:sp>
      <p:sp>
        <p:nvSpPr>
          <p:cNvPr id="79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4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892B83B0-14A2-41B3-BC5B-D02C859CF006}" type="slidenum">
              <a:rPr lang="en-US" smtClean="0"/>
              <a:pPr defTabSz="923925"/>
              <a:t>18</a:t>
            </a:fld>
            <a:endParaRPr lang="en-US" smtClean="0"/>
          </a:p>
        </p:txBody>
      </p:sp>
      <p:sp>
        <p:nvSpPr>
          <p:cNvPr id="79667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66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498" tIns="46249" rIns="92498" bIns="4624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CC0875E5-5912-4923-9C01-AE965A6B6CE1}" type="slidenum">
              <a:rPr lang="en-US" smtClean="0"/>
              <a:pPr defTabSz="923925"/>
              <a:t>19</a:t>
            </a:fld>
            <a:endParaRPr lang="en-US" smtClean="0"/>
          </a:p>
        </p:txBody>
      </p:sp>
      <p:sp>
        <p:nvSpPr>
          <p:cNvPr id="798722" name="Rectangle 7"/>
          <p:cNvSpPr txBox="1">
            <a:spLocks noGrp="1" noChangeArrowheads="1"/>
          </p:cNvSpPr>
          <p:nvPr/>
        </p:nvSpPr>
        <p:spPr bwMode="auto">
          <a:xfrm>
            <a:off x="3962400" y="8734425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0" tIns="46255" rIns="92510" bIns="46255" anchor="b"/>
          <a:lstStyle/>
          <a:p>
            <a:pPr algn="r" defTabSz="923925"/>
            <a:fld id="{C1D865EA-8D18-48DC-B679-C43D0EAFF0DC}" type="slidenum">
              <a:rPr lang="en-US" sz="1200"/>
              <a:pPr algn="r" defTabSz="923925"/>
              <a:t>19</a:t>
            </a:fld>
            <a:endParaRPr lang="en-US" sz="1200"/>
          </a:p>
        </p:txBody>
      </p:sp>
      <p:sp>
        <p:nvSpPr>
          <p:cNvPr id="79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A059A072-44F6-4700-9071-47B575507BA4}" type="slidenum">
              <a:rPr lang="en-US" smtClean="0"/>
              <a:pPr defTabSz="923925"/>
              <a:t>2</a:t>
            </a:fld>
            <a:endParaRPr lang="en-US" smtClean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482" tIns="46240" rIns="92482" bIns="4624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33ED7BF4-9EA1-4D0B-8B87-953A093E9836}" type="slidenum">
              <a:rPr lang="en-US" smtClean="0"/>
              <a:pPr defTabSz="923925"/>
              <a:t>20</a:t>
            </a:fld>
            <a:endParaRPr lang="en-US" smtClean="0"/>
          </a:p>
        </p:txBody>
      </p:sp>
      <p:sp>
        <p:nvSpPr>
          <p:cNvPr id="80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0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00772" name="Slide Number Placeholder 3"/>
          <p:cNvSpPr txBox="1">
            <a:spLocks noGrp="1"/>
          </p:cNvSpPr>
          <p:nvPr/>
        </p:nvSpPr>
        <p:spPr bwMode="auto">
          <a:xfrm>
            <a:off x="3962400" y="8734425"/>
            <a:ext cx="30337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10" tIns="46255" rIns="92510" bIns="46255" anchor="b"/>
          <a:lstStyle/>
          <a:p>
            <a:pPr algn="r" defTabSz="923925"/>
            <a:fld id="{25F75154-878C-44E5-B8E4-1E95210ED611}" type="slidenum">
              <a:rPr lang="en-US" sz="1200">
                <a:solidFill>
                  <a:srgbClr val="000000"/>
                </a:solidFill>
                <a:latin typeface="Calibri" pitchFamily="34" charset="0"/>
              </a:rPr>
              <a:pPr algn="r" defTabSz="923925"/>
              <a:t>20</a:t>
            </a:fld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2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3B651A7E-322E-48A4-AD1E-FD78F4F39CFC}" type="slidenum">
              <a:rPr lang="en-US" smtClean="0"/>
              <a:pPr defTabSz="923925"/>
              <a:t>22</a:t>
            </a:fld>
            <a:endParaRPr lang="en-US" smtClean="0"/>
          </a:p>
        </p:txBody>
      </p:sp>
      <p:sp>
        <p:nvSpPr>
          <p:cNvPr id="80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6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992" tIns="45497" rIns="90992" bIns="4549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0563"/>
            <a:ext cx="4597400" cy="3448050"/>
          </a:xfrm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504" tIns="46252" rIns="92504" bIns="4625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7D645D88-4B61-45AE-922C-8335AEE032B3}" type="slidenum">
              <a:rPr lang="en-US" smtClean="0"/>
              <a:pPr defTabSz="923925"/>
              <a:t>28</a:t>
            </a:fld>
            <a:endParaRPr lang="en-US" smtClean="0"/>
          </a:p>
        </p:txBody>
      </p:sp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A0F5F16A-25AE-4F5F-91AC-D8701EC3F57A}" type="slidenum">
              <a:rPr lang="en-US" smtClean="0"/>
              <a:pPr defTabSz="923925"/>
              <a:t>3</a:t>
            </a:fld>
            <a:endParaRPr lang="en-US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We may want to rearrange this. Not sure where to put the introductions – right after the overview? After slide 5?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1154F0FC-8C80-46BD-94B5-187C23B686C4}" type="slidenum">
              <a:rPr lang="en-US" smtClean="0"/>
              <a:pPr defTabSz="923925"/>
              <a:t>5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3925"/>
            <a:fld id="{466E52ED-EBFE-4FE7-80EC-635DB7BF3967}" type="slidenum">
              <a:rPr lang="en-US" smtClean="0"/>
              <a:pPr defTabSz="923925"/>
              <a:t>6</a:t>
            </a:fld>
            <a:endParaRPr lang="en-US" smtClean="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7C82-BF6C-4D33-9FCA-75C0C19DC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64F21-B91C-45CE-9C5F-8878424CF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9225"/>
            <a:ext cx="1943100" cy="5946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9225"/>
            <a:ext cx="5676900" cy="5946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688F0-FDC6-48B7-9899-C54AC2002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>
                <a:solidFill>
                  <a:schemeClr val="tx2"/>
                </a:solidFill>
              </a:rPr>
              <a:t>Click to edit Master title style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40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/>
          </a:p>
        </p:txBody>
      </p:sp>
      <p:sp>
        <p:nvSpPr>
          <p:cNvPr id="5" name="Rectangle 12" descr="Narrow horizontal"/>
          <p:cNvSpPr>
            <a:spLocks noChangeArrowheads="1"/>
          </p:cNvSpPr>
          <p:nvPr userDrawn="1"/>
        </p:nvSpPr>
        <p:spPr bwMode="auto">
          <a:xfrm>
            <a:off x="0" y="0"/>
            <a:ext cx="9144000" cy="1906588"/>
          </a:xfrm>
          <a:prstGeom prst="rect">
            <a:avLst/>
          </a:prstGeom>
          <a:pattFill prst="narHorz">
            <a:fgClr>
              <a:srgbClr val="CC9900"/>
            </a:fgClr>
            <a:bgClr>
              <a:srgbClr val="FFFFCC"/>
            </a:bgClr>
          </a:pattFill>
          <a:ln w="381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0" y="3973513"/>
            <a:ext cx="9144000" cy="0"/>
          </a:xfrm>
          <a:prstGeom prst="line">
            <a:avLst/>
          </a:prstGeom>
          <a:noFill/>
          <a:ln w="82550" cmpd="tri">
            <a:pattFill prst="narHorz">
              <a:fgClr>
                <a:srgbClr val="000000"/>
              </a:fgClr>
              <a:bgClr>
                <a:srgbClr val="CC9900"/>
              </a:bgClr>
            </a:patt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-3175" y="1906588"/>
            <a:ext cx="9144000" cy="0"/>
          </a:xfrm>
          <a:prstGeom prst="line">
            <a:avLst/>
          </a:prstGeom>
          <a:noFill/>
          <a:ln w="82550" cmpd="tri">
            <a:pattFill prst="narHorz">
              <a:fgClr>
                <a:srgbClr val="000000"/>
              </a:fgClr>
              <a:bgClr>
                <a:srgbClr val="CC9900"/>
              </a:bgClr>
            </a:patt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376"/>
            <a:ext cx="91440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747" y="1683834"/>
            <a:ext cx="8218449" cy="4728117"/>
          </a:xfrm>
        </p:spPr>
        <p:txBody>
          <a:bodyPr/>
          <a:lstStyle>
            <a:lvl1pPr marL="457200" indent="-401638">
              <a:lnSpc>
                <a:spcPct val="114000"/>
              </a:lnSpc>
              <a:spcBef>
                <a:spcPts val="600"/>
              </a:spcBef>
              <a:buSzPct val="80000"/>
              <a:defRPr sz="3000"/>
            </a:lvl1pPr>
            <a:lvl2pPr marL="692150" indent="-234950">
              <a:lnSpc>
                <a:spcPct val="114000"/>
              </a:lnSpc>
              <a:spcBef>
                <a:spcPts val="600"/>
              </a:spcBef>
              <a:buSzPct val="120000"/>
              <a:buFont typeface="Wingdings" pitchFamily="2" charset="2"/>
              <a:buChar char="§"/>
              <a:defRPr sz="2600"/>
            </a:lvl2pPr>
            <a:lvl3pPr marL="1149350" indent="-290513">
              <a:buSzPct val="85000"/>
              <a:buFont typeface="Wingdings" pitchFamily="2" charset="2"/>
              <a:buChar char="q"/>
              <a:defRPr sz="20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6910388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 - </a:t>
            </a:r>
            <a:fld id="{4A9A6645-A64F-416D-9287-A8904DE44734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‹#›</a:t>
            </a:fld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B5DAB-1C65-4D66-A391-FE1EFBDB3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6910388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 - </a:t>
            </a:r>
            <a:fld id="{63C022AE-270D-4C08-9241-B8BA51E7D859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‹#›</a:t>
            </a:fld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5750"/>
            <a:ext cx="3810000" cy="454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5750"/>
            <a:ext cx="3810000" cy="454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D52CA-D742-4FE8-B63F-AE2DC2B24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6910388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 - </a:t>
            </a:r>
            <a:fld id="{56E98AAE-EAA4-4CB3-B869-F53967CA34F3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‹#›</a:t>
            </a:fld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CA88-D4F6-4F83-A990-86A42B11F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 bwMode="auto">
          <a:xfrm>
            <a:off x="6910388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 - </a:t>
            </a:r>
            <a:fld id="{1ADBBCB5-CE8D-46BF-A499-3933EE32AB74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‹#›</a:t>
            </a:fld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5BE5-7BC6-4EFE-8A08-8EDAE7FE8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 bwMode="auto">
          <a:xfrm>
            <a:off x="0" y="0"/>
            <a:ext cx="9144000" cy="1560513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" name="Slide Number Placeholder 5"/>
          <p:cNvSpPr txBox="1">
            <a:spLocks/>
          </p:cNvSpPr>
          <p:nvPr userDrawn="1"/>
        </p:nvSpPr>
        <p:spPr bwMode="auto">
          <a:xfrm>
            <a:off x="6910388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 - </a:t>
            </a:r>
            <a:fld id="{66B5FC25-58B4-426D-9582-176B8307D8E2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‹#›</a:t>
            </a:fld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B8522-8F5E-410D-B372-C0788BCF5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6910388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 - </a:t>
            </a:r>
            <a:fld id="{947959E5-AE7D-47EA-8E42-8839339B0FDF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‹#›</a:t>
            </a:fld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71E50-83F4-46E4-B1FC-E6608C63E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4F9BE-CFB1-4880-A722-CD8AF3655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6910388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 - </a:t>
            </a:r>
            <a:fld id="{1ED6A4C6-5AE1-46D4-BAF2-2D2ABD7B93E6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‹#›</a:t>
            </a:fld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1227B-E662-4E14-8029-1ED44A7B7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6877050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smtClean="0"/>
              <a:t>CAP - </a:t>
            </a:r>
            <a:fld id="{F51F12D3-C5B1-481B-B735-1314E12CE82A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603DA-1439-483D-8F5B-6F3741FFB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6877050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smtClean="0"/>
              <a:t>CAP - </a:t>
            </a:r>
            <a:fld id="{27AB72BD-4BA8-46FE-894C-54CA4C6F762F}" type="slidenum">
              <a:rPr lang="en-US" smtClean="0"/>
              <a:pPr>
                <a:defRPr/>
              </a:pPr>
              <a:t>‹#›</a:t>
            </a:fld>
            <a:endParaRPr lang="en-US" dirty="0" smtClean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9225"/>
            <a:ext cx="1943100" cy="5946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9225"/>
            <a:ext cx="5676900" cy="5946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56E6-5646-4CB7-9CB6-C6B36BF02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6910388" y="6557963"/>
            <a:ext cx="2133600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 - </a:t>
            </a:r>
            <a:fld id="{C275A3EB-3358-4EE5-8AD7-102003C9F6C2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defRPr/>
              </a:pPr>
              <a:t>‹#›</a:t>
            </a:fld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922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55750"/>
            <a:ext cx="7772400" cy="45402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1988-C400-4A62-A4DC-A31373B5B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76A63-4612-47A2-8324-C24BB215212C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44594-0716-4199-8634-E7A33FC83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E752-C7FD-45DF-90DD-CEC845C00A1A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9259-F529-477F-9606-7F4E771BC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7BB67-9534-4B58-88C0-9CAAD3D4A345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8C625-E726-4648-A9A4-89B841A78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1D63-7AEF-4B8F-B536-2A89310F52C4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78CE-2073-4911-902D-3FD5AE84C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69A88-6F3F-4EF8-833C-EAF48A233213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3E0F6-2677-473D-A82C-750AD7A78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0196-A22A-4E2B-894C-A706E40182BB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16B7-6AD2-4C65-9496-F6F876EEF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67599-F1E1-4CB1-8B13-DE40AF04F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6910388" y="6569075"/>
            <a:ext cx="2133600" cy="166688"/>
          </a:xfrm>
          <a:prstGeom prst="rect">
            <a:avLst/>
          </a:prstGeom>
        </p:spPr>
        <p:txBody>
          <a:bodyPr anchor="ctr"/>
          <a:lstStyle>
            <a:lvl1pPr algn="r">
              <a:defRPr sz="1000" b="1"/>
            </a:lvl1pPr>
          </a:lstStyle>
          <a:p>
            <a:pPr eaLnBrk="0" hangingPunct="0">
              <a:defRPr/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CAP - </a:t>
            </a:r>
            <a:fld id="{2619335B-8661-4675-9FCC-47FE6F13D68B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 eaLnBrk="0" hangingPunct="0">
                <a:defRPr/>
              </a:pPr>
              <a:t>‹#›</a:t>
            </a:fld>
            <a:endParaRPr lang="en-US" dirty="0" smtClean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45BF1-981F-4581-93A3-7701AC73447D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632F-C232-4083-9E88-A1481E8F8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E9278-1F13-4502-8BDC-94A4CF0E949F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3B0A-0FCF-4F58-AD50-3330CDD0B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08362-A10A-4317-B2B8-14F84030505D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07C09-E15C-4C74-ABDC-F06D8215F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CE985-201F-4B50-8EB6-74D98A07B740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0A650-0ACB-4D41-B68B-AB5F8D782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9BE36-4313-4F4C-B4CF-FF93A2C62B43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62100-A787-4857-8C8C-6283BB18A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5750"/>
            <a:ext cx="3810000" cy="454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5750"/>
            <a:ext cx="3810000" cy="454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60218-4D1E-43C4-B3F1-25DC1EFB2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F5B35-A9AA-4016-A705-AC04BE4E4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2639-FB93-4123-9263-5C29552E8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E9E40-B3B1-4CEC-BFB4-9824BC70B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D6B1D-D27C-48F7-B84D-73BE9854B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1D83C-4B81-47DE-A258-2AE16A8BB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A337B30-3AF4-426E-805B-462FE7D9F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831" name="Rectangle 7" descr="Narrow vertical"/>
          <p:cNvSpPr>
            <a:spLocks noChangeArrowheads="1"/>
          </p:cNvSpPr>
          <p:nvPr userDrawn="1"/>
        </p:nvSpPr>
        <p:spPr bwMode="auto">
          <a:xfrm rot="16200000">
            <a:off x="-2705100" y="2705100"/>
            <a:ext cx="6858000" cy="1447800"/>
          </a:xfrm>
          <a:prstGeom prst="rect">
            <a:avLst/>
          </a:prstGeom>
          <a:pattFill prst="narVert">
            <a:fgClr>
              <a:srgbClr val="CC9900"/>
            </a:fgClr>
            <a:bgClr>
              <a:srgbClr val="FFFFCC"/>
            </a:bgClr>
          </a:patt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575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92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6" r:id="rId2"/>
    <p:sldLayoutId id="2147483785" r:id="rId3"/>
    <p:sldLayoutId id="2147483784" r:id="rId4"/>
    <p:sldLayoutId id="2147483783" r:id="rId5"/>
    <p:sldLayoutId id="2147483782" r:id="rId6"/>
    <p:sldLayoutId id="2147483781" r:id="rId7"/>
    <p:sldLayoutId id="2147483780" r:id="rId8"/>
    <p:sldLayoutId id="2147483779" r:id="rId9"/>
    <p:sldLayoutId id="2147483778" r:id="rId10"/>
    <p:sldLayoutId id="2147483777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1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/>
            </a:lvl1pPr>
          </a:lstStyle>
          <a:p>
            <a:pPr>
              <a:defRPr/>
            </a:pPr>
            <a:fld id="{5AAA0BAF-DD52-478A-828E-66E7439C52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42416" name="Rectangle 16" descr="Narrow horizontal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pattFill prst="narHorz">
            <a:fgClr>
              <a:srgbClr val="CC9900"/>
            </a:fgClr>
            <a:bgClr>
              <a:srgbClr val="FFFFCC"/>
            </a:bgClr>
          </a:pattFill>
          <a:ln w="381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3316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575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63563" y="1603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0" y="1441450"/>
            <a:ext cx="9144000" cy="0"/>
          </a:xfrm>
          <a:prstGeom prst="line">
            <a:avLst/>
          </a:prstGeom>
          <a:noFill/>
          <a:ln w="82550" cmpd="tri">
            <a:pattFill prst="narHorz">
              <a:fgClr>
                <a:srgbClr val="000000"/>
              </a:fgClr>
              <a:bgClr>
                <a:srgbClr val="CC9900"/>
              </a:bgClr>
            </a:patt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910388" y="6557963"/>
            <a:ext cx="2133600" cy="166687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eaLnBrk="0" hangingPunct="0">
              <a:defRPr/>
            </a:pPr>
            <a:r>
              <a:rPr lang="en-US" smtClean="0"/>
              <a:t>CAP - </a:t>
            </a:r>
            <a:fld id="{00438C91-9E20-481B-8D0A-4545D89F232B}" type="slidenum">
              <a:rPr lang="en-US" smtClean="0"/>
              <a:pPr eaLnBrk="0" hangingPunct="0">
                <a:defRPr/>
              </a:pPr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7E7F2A-BFB7-42AE-B544-712A5460FEE2}" type="datetimeFigureOut">
              <a:rPr lang="en-US"/>
              <a:pPr>
                <a:defRPr/>
              </a:pPr>
              <a:t>7/1/2009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E7C2EC-4147-4011-9F1F-6E199BBBD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6" r:id="rId2"/>
    <p:sldLayoutId id="2147483795" r:id="rId3"/>
    <p:sldLayoutId id="2147483794" r:id="rId4"/>
    <p:sldLayoutId id="2147483793" r:id="rId5"/>
    <p:sldLayoutId id="2147483792" r:id="rId6"/>
    <p:sldLayoutId id="2147483810" r:id="rId7"/>
    <p:sldLayoutId id="2147483791" r:id="rId8"/>
    <p:sldLayoutId id="2147483790" r:id="rId9"/>
    <p:sldLayoutId id="2147483789" r:id="rId10"/>
    <p:sldLayoutId id="21474837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5" descr="logo1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638" y="4211638"/>
            <a:ext cx="2281237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7"/>
          <p:cNvSpPr>
            <a:spLocks noChangeArrowheads="1"/>
          </p:cNvSpPr>
          <p:nvPr/>
        </p:nvSpPr>
        <p:spPr bwMode="auto">
          <a:xfrm>
            <a:off x="3003550" y="4471988"/>
            <a:ext cx="6099175" cy="1384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/>
              <a:t>2009 Workshop for</a:t>
            </a:r>
          </a:p>
          <a:p>
            <a:pPr algn="ctr" eaLnBrk="0" hangingPunct="0"/>
            <a:r>
              <a:rPr lang="en-US" sz="2800" b="1"/>
              <a:t>The Committee for the Formation of Engineers Puebla-Tlaxcala</a:t>
            </a:r>
          </a:p>
        </p:txBody>
      </p:sp>
      <p:sp>
        <p:nvSpPr>
          <p:cNvPr id="40963" name="Rectangle 8"/>
          <p:cNvSpPr>
            <a:spLocks noChangeArrowheads="1"/>
          </p:cNvSpPr>
          <p:nvPr/>
        </p:nvSpPr>
        <p:spPr bwMode="auto">
          <a:xfrm>
            <a:off x="0" y="334963"/>
            <a:ext cx="914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81000"/>
            <a:r>
              <a:rPr lang="en-US" sz="3600" b="1">
                <a:solidFill>
                  <a:schemeClr val="tx2"/>
                </a:solidFill>
              </a:rPr>
              <a:t>Content, Assessment and Pedagogy</a:t>
            </a:r>
            <a:br>
              <a:rPr lang="en-US" sz="3600" b="1">
                <a:solidFill>
                  <a:schemeClr val="tx2"/>
                </a:solidFill>
              </a:rPr>
            </a:br>
            <a:r>
              <a:rPr lang="en-US" sz="3600" b="1">
                <a:solidFill>
                  <a:schemeClr val="tx2"/>
                </a:solidFill>
              </a:rPr>
              <a:t>(CAP): An Integrated Design Approach</a:t>
            </a:r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3128963" y="6126163"/>
            <a:ext cx="5848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ctr" defTabSz="3810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Session 1 – June 30, 2009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14363" y="2357438"/>
            <a:ext cx="79152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defTabSz="3810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00"/>
                </a:solidFill>
              </a:rPr>
              <a:t>Instructional Team:</a:t>
            </a:r>
          </a:p>
          <a:p>
            <a:pPr marL="342900" indent="-342900" algn="ctr" defTabSz="381000">
              <a:spcBef>
                <a:spcPct val="20000"/>
              </a:spcBef>
              <a:buClr>
                <a:srgbClr val="CC9900"/>
              </a:buClr>
              <a:buFont typeface="Wingdings" pitchFamily="2" charset="2"/>
              <a:buNone/>
              <a:defRPr/>
            </a:pPr>
            <a:r>
              <a:rPr lang="en-US" sz="3200" dirty="0">
                <a:solidFill>
                  <a:srgbClr val="000000"/>
                </a:solidFill>
              </a:rPr>
              <a:t>Ruth Streveler, Karl Smith &amp; Rocío Chavela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Oval 2"/>
          <p:cNvSpPr>
            <a:spLocks noChangeArrowheads="1"/>
          </p:cNvSpPr>
          <p:nvPr/>
        </p:nvSpPr>
        <p:spPr bwMode="auto">
          <a:xfrm>
            <a:off x="3352800" y="3429000"/>
            <a:ext cx="2362200" cy="838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8600"/>
            <a:ext cx="7467600" cy="914400"/>
          </a:xfrm>
        </p:spPr>
        <p:txBody>
          <a:bodyPr/>
          <a:lstStyle/>
          <a:p>
            <a:pPr algn="ctr"/>
            <a:r>
              <a:rPr lang="en-US" smtClean="0"/>
              <a:t>Effective Course Design</a:t>
            </a:r>
          </a:p>
        </p:txBody>
      </p:sp>
      <p:grpSp>
        <p:nvGrpSpPr>
          <p:cNvPr id="57347" name="Group 5"/>
          <p:cNvGrpSpPr>
            <a:grpSpLocks/>
          </p:cNvGrpSpPr>
          <p:nvPr/>
        </p:nvGrpSpPr>
        <p:grpSpPr bwMode="auto">
          <a:xfrm>
            <a:off x="3505200" y="1828800"/>
            <a:ext cx="2133600" cy="1041400"/>
            <a:chOff x="912" y="1504"/>
            <a:chExt cx="1344" cy="656"/>
          </a:xfrm>
        </p:grpSpPr>
        <p:sp>
          <p:nvSpPr>
            <p:cNvPr id="57361" name="Rectangle 6"/>
            <p:cNvSpPr>
              <a:spLocks noChangeArrowheads="1"/>
            </p:cNvSpPr>
            <p:nvPr/>
          </p:nvSpPr>
          <p:spPr bwMode="auto">
            <a:xfrm>
              <a:off x="912" y="1536"/>
              <a:ext cx="1344" cy="624"/>
            </a:xfrm>
            <a:prstGeom prst="rect">
              <a:avLst/>
            </a:prstGeom>
            <a:solidFill>
              <a:srgbClr val="FFDB9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2" name="Text Box 7"/>
            <p:cNvSpPr txBox="1">
              <a:spLocks noChangeArrowheads="1"/>
            </p:cNvSpPr>
            <p:nvPr/>
          </p:nvSpPr>
          <p:spPr bwMode="auto">
            <a:xfrm>
              <a:off x="960" y="1504"/>
              <a:ext cx="123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000"/>
                <a:t>Goals and</a:t>
              </a:r>
            </a:p>
            <a:p>
              <a:pPr eaLnBrk="0" hangingPunct="0"/>
              <a:r>
                <a:rPr lang="en-US" sz="3000"/>
                <a:t>Objectives</a:t>
              </a:r>
              <a:endParaRPr lang="en-US" sz="3000">
                <a:latin typeface="Times New Roman" pitchFamily="18" charset="0"/>
              </a:endParaRPr>
            </a:p>
          </p:txBody>
        </p:sp>
      </p:grpSp>
      <p:sp>
        <p:nvSpPr>
          <p:cNvPr id="57348" name="Rectangle 8"/>
          <p:cNvSpPr>
            <a:spLocks noChangeArrowheads="1"/>
          </p:cNvSpPr>
          <p:nvPr/>
        </p:nvSpPr>
        <p:spPr bwMode="auto">
          <a:xfrm>
            <a:off x="6096000" y="4495800"/>
            <a:ext cx="2514600" cy="609600"/>
          </a:xfrm>
          <a:prstGeom prst="rect">
            <a:avLst/>
          </a:prstGeom>
          <a:solidFill>
            <a:srgbClr val="FFDB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9"/>
          <p:cNvSpPr txBox="1">
            <a:spLocks noChangeArrowheads="1"/>
          </p:cNvSpPr>
          <p:nvPr/>
        </p:nvSpPr>
        <p:spPr bwMode="auto">
          <a:xfrm>
            <a:off x="6096000" y="4521200"/>
            <a:ext cx="2438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000">
                <a:solidFill>
                  <a:schemeClr val="bg2"/>
                </a:solidFill>
              </a:rPr>
              <a:t> </a:t>
            </a:r>
            <a:r>
              <a:rPr lang="en-US" sz="3000"/>
              <a:t>Assessment</a:t>
            </a:r>
          </a:p>
        </p:txBody>
      </p:sp>
      <p:grpSp>
        <p:nvGrpSpPr>
          <p:cNvPr id="57350" name="Group 10"/>
          <p:cNvGrpSpPr>
            <a:grpSpLocks/>
          </p:cNvGrpSpPr>
          <p:nvPr/>
        </p:nvGrpSpPr>
        <p:grpSpPr bwMode="auto">
          <a:xfrm>
            <a:off x="533400" y="4495800"/>
            <a:ext cx="2514600" cy="609600"/>
            <a:chOff x="2208" y="3552"/>
            <a:chExt cx="1584" cy="384"/>
          </a:xfrm>
        </p:grpSpPr>
        <p:sp>
          <p:nvSpPr>
            <p:cNvPr id="57359" name="Rectangle 11"/>
            <p:cNvSpPr>
              <a:spLocks noChangeArrowheads="1"/>
            </p:cNvSpPr>
            <p:nvPr/>
          </p:nvSpPr>
          <p:spPr bwMode="auto">
            <a:xfrm>
              <a:off x="2208" y="3552"/>
              <a:ext cx="1584" cy="384"/>
            </a:xfrm>
            <a:prstGeom prst="rect">
              <a:avLst/>
            </a:prstGeom>
            <a:solidFill>
              <a:srgbClr val="FFDB9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0" name="Text Box 12"/>
            <p:cNvSpPr txBox="1">
              <a:spLocks noChangeArrowheads="1"/>
            </p:cNvSpPr>
            <p:nvPr/>
          </p:nvSpPr>
          <p:spPr bwMode="auto">
            <a:xfrm>
              <a:off x="2400" y="3552"/>
              <a:ext cx="122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000"/>
                <a:t>Instruction</a:t>
              </a:r>
            </a:p>
          </p:txBody>
        </p:sp>
      </p:grpSp>
      <p:sp>
        <p:nvSpPr>
          <p:cNvPr id="57351" name="Line 13"/>
          <p:cNvSpPr>
            <a:spLocks noChangeShapeType="1"/>
          </p:cNvSpPr>
          <p:nvPr/>
        </p:nvSpPr>
        <p:spPr bwMode="auto">
          <a:xfrm flipH="1">
            <a:off x="2514600" y="2895600"/>
            <a:ext cx="990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Line 14"/>
          <p:cNvSpPr>
            <a:spLocks noChangeShapeType="1"/>
          </p:cNvSpPr>
          <p:nvPr/>
        </p:nvSpPr>
        <p:spPr bwMode="auto">
          <a:xfrm>
            <a:off x="5638800" y="2895600"/>
            <a:ext cx="10668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Line 15"/>
          <p:cNvSpPr>
            <a:spLocks noChangeShapeType="1"/>
          </p:cNvSpPr>
          <p:nvPr/>
        </p:nvSpPr>
        <p:spPr bwMode="auto">
          <a:xfrm>
            <a:off x="3048000" y="4800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Text Box 16"/>
          <p:cNvSpPr txBox="1">
            <a:spLocks noChangeArrowheads="1"/>
          </p:cNvSpPr>
          <p:nvPr/>
        </p:nvSpPr>
        <p:spPr bwMode="auto">
          <a:xfrm>
            <a:off x="6802438" y="1500188"/>
            <a:ext cx="23066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/>
              <a:t>(Felder &amp; Brent, 1999)</a:t>
            </a:r>
          </a:p>
        </p:txBody>
      </p:sp>
      <p:sp>
        <p:nvSpPr>
          <p:cNvPr id="57355" name="Oval 17"/>
          <p:cNvSpPr>
            <a:spLocks noChangeArrowheads="1"/>
          </p:cNvSpPr>
          <p:nvPr/>
        </p:nvSpPr>
        <p:spPr bwMode="auto">
          <a:xfrm>
            <a:off x="157163" y="1684338"/>
            <a:ext cx="8818562" cy="5065712"/>
          </a:xfrm>
          <a:prstGeom prst="ellips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Text Box 18"/>
          <p:cNvSpPr txBox="1">
            <a:spLocks noChangeArrowheads="1"/>
          </p:cNvSpPr>
          <p:nvPr/>
        </p:nvSpPr>
        <p:spPr bwMode="auto">
          <a:xfrm>
            <a:off x="2971800" y="5562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i="1"/>
              <a:t>Context</a:t>
            </a:r>
          </a:p>
        </p:txBody>
      </p:sp>
      <p:sp>
        <p:nvSpPr>
          <p:cNvPr id="57357" name="Oval 13" descr="Narrow horizontal"/>
          <p:cNvSpPr>
            <a:spLocks noChangeArrowheads="1"/>
          </p:cNvSpPr>
          <p:nvPr/>
        </p:nvSpPr>
        <p:spPr bwMode="auto">
          <a:xfrm>
            <a:off x="3348038" y="3441700"/>
            <a:ext cx="2362200" cy="838200"/>
          </a:xfrm>
          <a:prstGeom prst="ellipse">
            <a:avLst/>
          </a:prstGeom>
          <a:pattFill prst="narHorz">
            <a:fgClr>
              <a:srgbClr val="CC9900"/>
            </a:fgClr>
            <a:bgClr>
              <a:srgbClr val="FFFFCC"/>
            </a:bgClr>
          </a:patt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Text Box 4"/>
          <p:cNvSpPr txBox="1">
            <a:spLocks noChangeArrowheads="1"/>
          </p:cNvSpPr>
          <p:nvPr/>
        </p:nvSpPr>
        <p:spPr bwMode="auto">
          <a:xfrm>
            <a:off x="3505200" y="3506788"/>
            <a:ext cx="213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/>
              <a:t>Students</a:t>
            </a: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Line 2"/>
          <p:cNvSpPr>
            <a:spLocks noChangeShapeType="1"/>
          </p:cNvSpPr>
          <p:nvPr/>
        </p:nvSpPr>
        <p:spPr bwMode="auto">
          <a:xfrm flipV="1">
            <a:off x="2057400" y="3886200"/>
            <a:ext cx="1588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Line 3"/>
          <p:cNvSpPr>
            <a:spLocks noChangeShapeType="1"/>
          </p:cNvSpPr>
          <p:nvPr/>
        </p:nvSpPr>
        <p:spPr bwMode="auto">
          <a:xfrm flipH="1">
            <a:off x="6300788" y="5424488"/>
            <a:ext cx="1587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Line 4"/>
          <p:cNvSpPr>
            <a:spLocks noChangeShapeType="1"/>
          </p:cNvSpPr>
          <p:nvPr/>
        </p:nvSpPr>
        <p:spPr bwMode="auto">
          <a:xfrm>
            <a:off x="8194675" y="5334000"/>
            <a:ext cx="1588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Line 5"/>
          <p:cNvSpPr>
            <a:spLocks noChangeShapeType="1"/>
          </p:cNvSpPr>
          <p:nvPr/>
        </p:nvSpPr>
        <p:spPr bwMode="auto">
          <a:xfrm flipV="1">
            <a:off x="7391400" y="4419600"/>
            <a:ext cx="1588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6"/>
          <p:cNvSpPr>
            <a:spLocks noChangeShapeType="1"/>
          </p:cNvSpPr>
          <p:nvPr/>
        </p:nvSpPr>
        <p:spPr bwMode="auto">
          <a:xfrm flipV="1">
            <a:off x="4495800" y="1981200"/>
            <a:ext cx="1588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Line 7"/>
          <p:cNvSpPr>
            <a:spLocks noChangeShapeType="1"/>
          </p:cNvSpPr>
          <p:nvPr/>
        </p:nvSpPr>
        <p:spPr bwMode="auto">
          <a:xfrm flipV="1">
            <a:off x="4648200" y="2590800"/>
            <a:ext cx="1371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Line 8"/>
          <p:cNvSpPr>
            <a:spLocks noChangeShapeType="1"/>
          </p:cNvSpPr>
          <p:nvPr/>
        </p:nvSpPr>
        <p:spPr bwMode="auto">
          <a:xfrm flipH="1" flipV="1">
            <a:off x="2971800" y="2590800"/>
            <a:ext cx="1447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Line 9"/>
          <p:cNvSpPr>
            <a:spLocks noChangeShapeType="1"/>
          </p:cNvSpPr>
          <p:nvPr/>
        </p:nvSpPr>
        <p:spPr bwMode="auto">
          <a:xfrm>
            <a:off x="1752600" y="5257800"/>
            <a:ext cx="1588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Line 10"/>
          <p:cNvSpPr>
            <a:spLocks noChangeShapeType="1"/>
          </p:cNvSpPr>
          <p:nvPr/>
        </p:nvSpPr>
        <p:spPr bwMode="auto">
          <a:xfrm>
            <a:off x="2743200" y="5410200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11"/>
          <p:cNvSpPr>
            <a:spLocks noChangeShapeType="1"/>
          </p:cNvSpPr>
          <p:nvPr/>
        </p:nvSpPr>
        <p:spPr bwMode="auto">
          <a:xfrm flipH="1">
            <a:off x="838200" y="5410200"/>
            <a:ext cx="158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12"/>
          <p:cNvSpPr>
            <a:spLocks noChangeShapeType="1"/>
          </p:cNvSpPr>
          <p:nvPr/>
        </p:nvSpPr>
        <p:spPr bwMode="auto">
          <a:xfrm flipH="1" flipV="1">
            <a:off x="1143000" y="4648200"/>
            <a:ext cx="158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Oval 13" descr="Narrow horizontal"/>
          <p:cNvSpPr>
            <a:spLocks noChangeArrowheads="1"/>
          </p:cNvSpPr>
          <p:nvPr/>
        </p:nvSpPr>
        <p:spPr bwMode="auto">
          <a:xfrm>
            <a:off x="3276600" y="3886200"/>
            <a:ext cx="2362200" cy="838200"/>
          </a:xfrm>
          <a:prstGeom prst="ellipse">
            <a:avLst/>
          </a:prstGeom>
          <a:pattFill prst="narHorz">
            <a:fgClr>
              <a:srgbClr val="CC9900"/>
            </a:fgClr>
            <a:bgClr>
              <a:srgbClr val="FFFFCC"/>
            </a:bgClr>
          </a:patt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Effective Course Design</a:t>
            </a:r>
          </a:p>
        </p:txBody>
      </p:sp>
      <p:sp>
        <p:nvSpPr>
          <p:cNvPr id="59406" name="Text Box 15"/>
          <p:cNvSpPr txBox="1">
            <a:spLocks noChangeArrowheads="1"/>
          </p:cNvSpPr>
          <p:nvPr/>
        </p:nvSpPr>
        <p:spPr bwMode="auto">
          <a:xfrm>
            <a:off x="3429000" y="3963988"/>
            <a:ext cx="213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/>
              <a:t>Students</a:t>
            </a:r>
            <a:endParaRPr lang="en-US" sz="3600"/>
          </a:p>
        </p:txBody>
      </p:sp>
      <p:grpSp>
        <p:nvGrpSpPr>
          <p:cNvPr id="59407" name="Group 16"/>
          <p:cNvGrpSpPr>
            <a:grpSpLocks/>
          </p:cNvGrpSpPr>
          <p:nvPr/>
        </p:nvGrpSpPr>
        <p:grpSpPr bwMode="auto">
          <a:xfrm>
            <a:off x="3429000" y="2286000"/>
            <a:ext cx="2133600" cy="1041400"/>
            <a:chOff x="912" y="1504"/>
            <a:chExt cx="1344" cy="656"/>
          </a:xfrm>
        </p:grpSpPr>
        <p:sp>
          <p:nvSpPr>
            <p:cNvPr id="59430" name="Rectangle 17" descr="70%"/>
            <p:cNvSpPr>
              <a:spLocks noChangeArrowheads="1"/>
            </p:cNvSpPr>
            <p:nvPr/>
          </p:nvSpPr>
          <p:spPr bwMode="auto">
            <a:xfrm>
              <a:off x="912" y="1536"/>
              <a:ext cx="1344" cy="624"/>
            </a:xfrm>
            <a:prstGeom prst="rect">
              <a:avLst/>
            </a:prstGeom>
            <a:pattFill prst="pct70">
              <a:fgClr>
                <a:srgbClr val="FFFFCC"/>
              </a:fgClr>
              <a:bgClr>
                <a:srgbClr val="CC9900"/>
              </a:bgClr>
            </a:patt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31" name="Text Box 18"/>
            <p:cNvSpPr txBox="1">
              <a:spLocks noChangeArrowheads="1"/>
            </p:cNvSpPr>
            <p:nvPr/>
          </p:nvSpPr>
          <p:spPr bwMode="auto">
            <a:xfrm>
              <a:off x="960" y="1504"/>
              <a:ext cx="123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000"/>
                <a:t>Goals and</a:t>
              </a:r>
            </a:p>
            <a:p>
              <a:pPr eaLnBrk="0" hangingPunct="0"/>
              <a:r>
                <a:rPr lang="en-US" sz="3000"/>
                <a:t>Objectives</a:t>
              </a:r>
              <a:endParaRPr lang="en-US" sz="3000">
                <a:latin typeface="Times New Roman" pitchFamily="18" charset="0"/>
              </a:endParaRPr>
            </a:p>
          </p:txBody>
        </p:sp>
      </p:grpSp>
      <p:sp>
        <p:nvSpPr>
          <p:cNvPr id="59408" name="Rectangle 19" descr="70%"/>
          <p:cNvSpPr>
            <a:spLocks noChangeArrowheads="1"/>
          </p:cNvSpPr>
          <p:nvPr/>
        </p:nvSpPr>
        <p:spPr bwMode="auto">
          <a:xfrm>
            <a:off x="6019800" y="4953000"/>
            <a:ext cx="2514600" cy="609600"/>
          </a:xfrm>
          <a:prstGeom prst="rect">
            <a:avLst/>
          </a:prstGeom>
          <a:pattFill prst="pct70">
            <a:fgClr>
              <a:srgbClr val="FFFFCC"/>
            </a:fgClr>
            <a:bgClr>
              <a:srgbClr val="CC9900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Text Box 20"/>
          <p:cNvSpPr txBox="1">
            <a:spLocks noChangeArrowheads="1"/>
          </p:cNvSpPr>
          <p:nvPr/>
        </p:nvSpPr>
        <p:spPr bwMode="auto">
          <a:xfrm>
            <a:off x="6019800" y="4978400"/>
            <a:ext cx="2438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000">
                <a:solidFill>
                  <a:schemeClr val="bg2"/>
                </a:solidFill>
              </a:rPr>
              <a:t> </a:t>
            </a:r>
            <a:r>
              <a:rPr lang="en-US" sz="3000"/>
              <a:t>Assessment</a:t>
            </a:r>
          </a:p>
        </p:txBody>
      </p:sp>
      <p:sp>
        <p:nvSpPr>
          <p:cNvPr id="59410" name="Text Box 21"/>
          <p:cNvSpPr txBox="1">
            <a:spLocks noChangeArrowheads="1"/>
          </p:cNvSpPr>
          <p:nvPr/>
        </p:nvSpPr>
        <p:spPr bwMode="auto">
          <a:xfrm>
            <a:off x="3505200" y="1600200"/>
            <a:ext cx="1652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Accreditation</a:t>
            </a:r>
          </a:p>
        </p:txBody>
      </p:sp>
      <p:sp>
        <p:nvSpPr>
          <p:cNvPr id="59411" name="Text Box 22"/>
          <p:cNvSpPr txBox="1">
            <a:spLocks noChangeArrowheads="1"/>
          </p:cNvSpPr>
          <p:nvPr/>
        </p:nvSpPr>
        <p:spPr bwMode="auto">
          <a:xfrm>
            <a:off x="1524000" y="2193925"/>
            <a:ext cx="1568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  Learning</a:t>
            </a:r>
          </a:p>
          <a:p>
            <a:pPr eaLnBrk="0" hangingPunct="0"/>
            <a:r>
              <a:rPr lang="en-US" sz="2000"/>
              <a:t>Taxonomies</a:t>
            </a:r>
          </a:p>
        </p:txBody>
      </p:sp>
      <p:sp>
        <p:nvSpPr>
          <p:cNvPr id="59412" name="Text Box 23"/>
          <p:cNvSpPr txBox="1">
            <a:spLocks noChangeArrowheads="1"/>
          </p:cNvSpPr>
          <p:nvPr/>
        </p:nvSpPr>
        <p:spPr bwMode="auto">
          <a:xfrm>
            <a:off x="6073775" y="2193925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  Course-specific</a:t>
            </a:r>
          </a:p>
          <a:p>
            <a:pPr eaLnBrk="0" hangingPunct="0"/>
            <a:r>
              <a:rPr lang="en-US" sz="2000"/>
              <a:t>goals &amp; objectives</a:t>
            </a:r>
          </a:p>
        </p:txBody>
      </p:sp>
      <p:sp>
        <p:nvSpPr>
          <p:cNvPr id="59413" name="Text Box 24"/>
          <p:cNvSpPr txBox="1">
            <a:spLocks noChangeArrowheads="1"/>
          </p:cNvSpPr>
          <p:nvPr/>
        </p:nvSpPr>
        <p:spPr bwMode="auto">
          <a:xfrm>
            <a:off x="304800" y="3946525"/>
            <a:ext cx="1554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Cooperative</a:t>
            </a:r>
          </a:p>
          <a:p>
            <a:pPr eaLnBrk="0" hangingPunct="0"/>
            <a:r>
              <a:rPr lang="en-US" sz="2000"/>
              <a:t>    learning</a:t>
            </a:r>
          </a:p>
        </p:txBody>
      </p:sp>
      <p:sp>
        <p:nvSpPr>
          <p:cNvPr id="59414" name="Text Box 25"/>
          <p:cNvSpPr txBox="1">
            <a:spLocks noChangeArrowheads="1"/>
          </p:cNvSpPr>
          <p:nvPr/>
        </p:nvSpPr>
        <p:spPr bwMode="auto">
          <a:xfrm>
            <a:off x="228600" y="6019800"/>
            <a:ext cx="1227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Lectures </a:t>
            </a:r>
          </a:p>
        </p:txBody>
      </p:sp>
      <p:sp>
        <p:nvSpPr>
          <p:cNvPr id="59415" name="Text Box 26"/>
          <p:cNvSpPr txBox="1">
            <a:spLocks noChangeArrowheads="1"/>
          </p:cNvSpPr>
          <p:nvPr/>
        </p:nvSpPr>
        <p:spPr bwMode="auto">
          <a:xfrm>
            <a:off x="1322388" y="6400800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Labs</a:t>
            </a:r>
          </a:p>
        </p:txBody>
      </p:sp>
      <p:sp>
        <p:nvSpPr>
          <p:cNvPr id="59416" name="Text Box 27"/>
          <p:cNvSpPr txBox="1">
            <a:spLocks noChangeArrowheads="1"/>
          </p:cNvSpPr>
          <p:nvPr/>
        </p:nvSpPr>
        <p:spPr bwMode="auto">
          <a:xfrm>
            <a:off x="2057400" y="5867400"/>
            <a:ext cx="1554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    Other </a:t>
            </a:r>
          </a:p>
          <a:p>
            <a:pPr eaLnBrk="0" hangingPunct="0"/>
            <a:r>
              <a:rPr lang="en-US" sz="2000"/>
              <a:t>experiences</a:t>
            </a:r>
          </a:p>
        </p:txBody>
      </p:sp>
      <p:sp>
        <p:nvSpPr>
          <p:cNvPr id="59417" name="Text Box 28"/>
          <p:cNvSpPr txBox="1">
            <a:spLocks noChangeArrowheads="1"/>
          </p:cNvSpPr>
          <p:nvPr/>
        </p:nvSpPr>
        <p:spPr bwMode="auto">
          <a:xfrm>
            <a:off x="6705600" y="3429000"/>
            <a:ext cx="1538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Classroom</a:t>
            </a:r>
          </a:p>
          <a:p>
            <a:pPr eaLnBrk="0" hangingPunct="0"/>
            <a:r>
              <a:rPr lang="en-US" sz="2000"/>
              <a:t>assessment</a:t>
            </a:r>
          </a:p>
          <a:p>
            <a:pPr eaLnBrk="0" hangingPunct="0"/>
            <a:r>
              <a:rPr lang="en-US" sz="2000"/>
              <a:t>techniques</a:t>
            </a:r>
          </a:p>
        </p:txBody>
      </p:sp>
      <p:sp>
        <p:nvSpPr>
          <p:cNvPr id="59418" name="Text Box 29"/>
          <p:cNvSpPr txBox="1">
            <a:spLocks noChangeArrowheads="1"/>
          </p:cNvSpPr>
          <p:nvPr/>
        </p:nvSpPr>
        <p:spPr bwMode="auto">
          <a:xfrm>
            <a:off x="5876925" y="59293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Tests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9419" name="Group 30"/>
          <p:cNvGrpSpPr>
            <a:grpSpLocks/>
          </p:cNvGrpSpPr>
          <p:nvPr/>
        </p:nvGrpSpPr>
        <p:grpSpPr bwMode="auto">
          <a:xfrm>
            <a:off x="457200" y="4953000"/>
            <a:ext cx="2514600" cy="609600"/>
            <a:chOff x="2208" y="3552"/>
            <a:chExt cx="1584" cy="384"/>
          </a:xfrm>
        </p:grpSpPr>
        <p:sp>
          <p:nvSpPr>
            <p:cNvPr id="59428" name="Rectangle 31" descr="70%"/>
            <p:cNvSpPr>
              <a:spLocks noChangeArrowheads="1"/>
            </p:cNvSpPr>
            <p:nvPr/>
          </p:nvSpPr>
          <p:spPr bwMode="auto">
            <a:xfrm>
              <a:off x="2208" y="3552"/>
              <a:ext cx="1584" cy="384"/>
            </a:xfrm>
            <a:prstGeom prst="rect">
              <a:avLst/>
            </a:prstGeom>
            <a:pattFill prst="pct70">
              <a:fgClr>
                <a:srgbClr val="FFFFCC"/>
              </a:fgClr>
              <a:bgClr>
                <a:srgbClr val="CC9900"/>
              </a:bgClr>
            </a:patt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9" name="Text Box 32" descr="70%"/>
            <p:cNvSpPr txBox="1">
              <a:spLocks noChangeArrowheads="1"/>
            </p:cNvSpPr>
            <p:nvPr/>
          </p:nvSpPr>
          <p:spPr bwMode="auto">
            <a:xfrm>
              <a:off x="2400" y="3552"/>
              <a:ext cx="122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000"/>
                <a:t>Instruction</a:t>
              </a:r>
            </a:p>
          </p:txBody>
        </p:sp>
      </p:grpSp>
      <p:sp>
        <p:nvSpPr>
          <p:cNvPr id="59420" name="Line 33"/>
          <p:cNvSpPr>
            <a:spLocks noChangeShapeType="1"/>
          </p:cNvSpPr>
          <p:nvPr/>
        </p:nvSpPr>
        <p:spPr bwMode="auto">
          <a:xfrm flipH="1">
            <a:off x="2438400" y="3352800"/>
            <a:ext cx="990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1" name="Line 34"/>
          <p:cNvSpPr>
            <a:spLocks noChangeShapeType="1"/>
          </p:cNvSpPr>
          <p:nvPr/>
        </p:nvSpPr>
        <p:spPr bwMode="auto">
          <a:xfrm>
            <a:off x="5562600" y="3352800"/>
            <a:ext cx="10668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2" name="Line 35"/>
          <p:cNvSpPr>
            <a:spLocks noChangeShapeType="1"/>
          </p:cNvSpPr>
          <p:nvPr/>
        </p:nvSpPr>
        <p:spPr bwMode="auto">
          <a:xfrm>
            <a:off x="2971800" y="5257800"/>
            <a:ext cx="3048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3" name="Text Box 36"/>
          <p:cNvSpPr txBox="1">
            <a:spLocks noChangeArrowheads="1"/>
          </p:cNvSpPr>
          <p:nvPr/>
        </p:nvSpPr>
        <p:spPr bwMode="auto">
          <a:xfrm>
            <a:off x="7494588" y="5943600"/>
            <a:ext cx="1343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   Other measures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9424" name="Text Box 37"/>
          <p:cNvSpPr txBox="1">
            <a:spLocks noChangeArrowheads="1"/>
          </p:cNvSpPr>
          <p:nvPr/>
        </p:nvSpPr>
        <p:spPr bwMode="auto">
          <a:xfrm>
            <a:off x="1295400" y="3505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Technology</a:t>
            </a:r>
          </a:p>
        </p:txBody>
      </p:sp>
      <p:sp>
        <p:nvSpPr>
          <p:cNvPr id="59425" name="Text Box 38"/>
          <p:cNvSpPr txBox="1">
            <a:spLocks noChangeArrowheads="1"/>
          </p:cNvSpPr>
          <p:nvPr/>
        </p:nvSpPr>
        <p:spPr bwMode="auto">
          <a:xfrm>
            <a:off x="6796088" y="1487488"/>
            <a:ext cx="230663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/>
              <a:t>(Felder &amp; Brent, 1999)</a:t>
            </a:r>
          </a:p>
        </p:txBody>
      </p:sp>
      <p:sp>
        <p:nvSpPr>
          <p:cNvPr id="59426" name="Line 39"/>
          <p:cNvSpPr>
            <a:spLocks noChangeShapeType="1"/>
          </p:cNvSpPr>
          <p:nvPr/>
        </p:nvSpPr>
        <p:spPr bwMode="auto">
          <a:xfrm>
            <a:off x="7031038" y="557688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27" name="Text Box 40"/>
          <p:cNvSpPr txBox="1">
            <a:spLocks noChangeArrowheads="1"/>
          </p:cNvSpPr>
          <p:nvPr/>
        </p:nvSpPr>
        <p:spPr bwMode="auto">
          <a:xfrm>
            <a:off x="6473825" y="6297613"/>
            <a:ext cx="992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Rubrics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3362" name="Object 2"/>
          <p:cNvGraphicFramePr>
            <a:graphicFrameLocks noChangeAspect="1"/>
          </p:cNvGraphicFramePr>
          <p:nvPr/>
        </p:nvGraphicFramePr>
        <p:xfrm>
          <a:off x="1746250" y="1589088"/>
          <a:ext cx="5640388" cy="8018462"/>
        </p:xfrm>
        <a:graphic>
          <a:graphicData uri="http://schemas.openxmlformats.org/presentationml/2006/ole">
            <p:oleObj spid="_x0000_s783362" name="Document" r:id="rId4" imgW="5708036" imgH="8161725" progId="Word.Document.8">
              <p:embed/>
            </p:oleObj>
          </a:graphicData>
        </a:graphic>
      </p:graphicFrame>
      <p:sp>
        <p:nvSpPr>
          <p:cNvPr id="783363" name="Text Box 3"/>
          <p:cNvSpPr txBox="1">
            <a:spLocks noChangeArrowheads="1"/>
          </p:cNvSpPr>
          <p:nvPr/>
        </p:nvSpPr>
        <p:spPr bwMode="auto">
          <a:xfrm>
            <a:off x="1131888" y="5881688"/>
            <a:ext cx="6880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/>
              <a:t>A Self-Directed Guide to Designing Courses for Significant Learning</a:t>
            </a:r>
          </a:p>
          <a:p>
            <a:pPr eaLnBrk="0" hangingPunct="0"/>
            <a:r>
              <a:rPr lang="en-US" sz="1600"/>
              <a:t>L. Dee Fink. 2003. </a:t>
            </a:r>
            <a:r>
              <a:rPr lang="en-US" sz="1600" i="1"/>
              <a:t>Creating significant learning experiences</a:t>
            </a:r>
            <a:r>
              <a:rPr lang="en-US" sz="1600"/>
              <a:t>. Jossey-Bass.</a:t>
            </a:r>
          </a:p>
        </p:txBody>
      </p:sp>
      <p:sp>
        <p:nvSpPr>
          <p:cNvPr id="783364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The Key Components of INTEGRATED COURSE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CAP Workshop Model Resources</a:t>
            </a:r>
          </a:p>
        </p:txBody>
      </p:sp>
      <p:sp>
        <p:nvSpPr>
          <p:cNvPr id="785410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744663"/>
            <a:ext cx="8218487" cy="4727575"/>
          </a:xfrm>
        </p:spPr>
        <p:txBody>
          <a:bodyPr/>
          <a:lstStyle/>
          <a:p>
            <a:pPr eaLnBrk="1" hangingPunct="1">
              <a:spcBef>
                <a:spcPts val="1800"/>
              </a:spcBef>
              <a:spcAft>
                <a:spcPct val="10000"/>
              </a:spcAft>
            </a:pPr>
            <a:r>
              <a:rPr lang="en-US" sz="2600" smtClean="0"/>
              <a:t>Backward Design Approach – Course, Class Session, and Learning Module Design: From Objectives and Evidence to Instruction (Wiggins &amp; McTighe; Fink)</a:t>
            </a:r>
          </a:p>
          <a:p>
            <a:pPr eaLnBrk="1" hangingPunct="1">
              <a:spcBef>
                <a:spcPts val="1800"/>
              </a:spcBef>
              <a:spcAft>
                <a:spcPct val="10000"/>
              </a:spcAft>
            </a:pPr>
            <a:r>
              <a:rPr lang="en-US" sz="2600" smtClean="0"/>
              <a:t>Curriculum-Instruction-Assessment Triad (Pellegrino)</a:t>
            </a:r>
          </a:p>
          <a:p>
            <a:pPr eaLnBrk="1" hangingPunct="1">
              <a:spcBef>
                <a:spcPts val="1800"/>
              </a:spcBef>
              <a:spcAft>
                <a:spcPct val="10000"/>
              </a:spcAft>
            </a:pPr>
            <a:r>
              <a:rPr lang="en-US" sz="2600" smtClean="0"/>
              <a:t>Content-Assessment-Pedagogy: Argument, Claim/Evidence, Method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Designing Learning Environments </a:t>
            </a:r>
            <a:br>
              <a:rPr lang="en-US" sz="3600" smtClean="0"/>
            </a:br>
            <a:r>
              <a:rPr lang="en-US" sz="3600" smtClean="0"/>
              <a:t>Based on HPL (How People Learn)</a:t>
            </a:r>
          </a:p>
        </p:txBody>
      </p:sp>
      <p:sp>
        <p:nvSpPr>
          <p:cNvPr id="78745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ctr"/>
            <a:fld id="{4D618E2B-AC41-4891-BC9D-C72508AC23F1}" type="slidenum">
              <a:rPr lang="en-US" smtClean="0"/>
              <a:pPr algn="ctr"/>
              <a:t>14</a:t>
            </a:fld>
            <a:endParaRPr lang="en-US" smtClean="0"/>
          </a:p>
        </p:txBody>
      </p:sp>
      <p:pic>
        <p:nvPicPr>
          <p:cNvPr id="787459" name="Picture 3"/>
          <p:cNvPicPr>
            <a:picLocks noChangeAspect="1" noChangeArrowheads="1"/>
          </p:cNvPicPr>
          <p:nvPr/>
        </p:nvPicPr>
        <p:blipFill>
          <a:blip r:embed="rId3">
            <a:lum bright="-6000" contrast="12000"/>
          </a:blip>
          <a:srcRect/>
          <a:stretch>
            <a:fillRect/>
          </a:stretch>
        </p:blipFill>
        <p:spPr bwMode="auto">
          <a:xfrm>
            <a:off x="2195513" y="1676400"/>
            <a:ext cx="47529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Design Approach*</a:t>
            </a:r>
          </a:p>
        </p:txBody>
      </p:sp>
      <p:sp>
        <p:nvSpPr>
          <p:cNvPr id="789506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684338"/>
            <a:ext cx="8218487" cy="4957762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sz="2600" smtClean="0"/>
              <a:t>How do you think you would go about designing a course, learning experience, class session, learning module, etc.?  </a:t>
            </a:r>
          </a:p>
          <a:p>
            <a:pPr eaLnBrk="1" hangingPunct="1">
              <a:spcBef>
                <a:spcPts val="1800"/>
              </a:spcBef>
            </a:pPr>
            <a:r>
              <a:rPr lang="en-US" sz="2600" smtClean="0"/>
              <a:t>How do curriculum (content), assessment, and pedagogy relate to each other in a course?  What is decided first?  </a:t>
            </a:r>
          </a:p>
          <a:p>
            <a:pPr eaLnBrk="1" hangingPunct="1">
              <a:spcBef>
                <a:spcPts val="1800"/>
              </a:spcBef>
            </a:pPr>
            <a:r>
              <a:rPr lang="en-US" sz="2600" smtClean="0"/>
              <a:t>Are any of these aspects more important than the other?  </a:t>
            </a:r>
          </a:p>
        </p:txBody>
      </p:sp>
      <p:sp>
        <p:nvSpPr>
          <p:cNvPr id="789507" name="Rectangle 4"/>
          <p:cNvSpPr>
            <a:spLocks noChangeArrowheads="1"/>
          </p:cNvSpPr>
          <p:nvPr/>
        </p:nvSpPr>
        <p:spPr bwMode="auto">
          <a:xfrm>
            <a:off x="936625" y="6084888"/>
            <a:ext cx="7270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 b="1">
                <a:solidFill>
                  <a:srgbClr val="000000"/>
                </a:solidFill>
              </a:rPr>
              <a:t>The engineering method is design under constraints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</a:rPr>
              <a:t> – Wm. Wulf, Former President, US National Academy of Engineering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Backward Design Approach</a:t>
            </a:r>
            <a:br>
              <a:rPr lang="en-US" sz="3600" smtClean="0"/>
            </a:br>
            <a:r>
              <a:rPr lang="en-US" sz="3600" smtClean="0"/>
              <a:t>Wiggins &amp; McTighe</a:t>
            </a:r>
          </a:p>
        </p:txBody>
      </p:sp>
      <p:sp>
        <p:nvSpPr>
          <p:cNvPr id="791554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889125"/>
            <a:ext cx="8218487" cy="4727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Stage 1.</a:t>
            </a:r>
            <a:r>
              <a:rPr lang="en-US" smtClean="0"/>
              <a:t>  Identify Desired Results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Stage 2.</a:t>
            </a:r>
            <a:r>
              <a:rPr lang="en-US" smtClean="0"/>
              <a:t>  Determine Acceptable Evidence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Stage 3.</a:t>
            </a:r>
            <a:r>
              <a:rPr lang="en-US" smtClean="0"/>
              <a:t>  Plan Learning Experiences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and Instruction</a:t>
            </a:r>
          </a:p>
          <a:p>
            <a:pPr eaLnBrk="1" hangingPunct="1"/>
            <a:endParaRPr lang="en-US" smtClean="0"/>
          </a:p>
        </p:txBody>
      </p:sp>
      <p:sp>
        <p:nvSpPr>
          <p:cNvPr id="791555" name="Text Box 4"/>
          <p:cNvSpPr txBox="1">
            <a:spLocks noChangeArrowheads="1"/>
          </p:cNvSpPr>
          <p:nvPr/>
        </p:nvSpPr>
        <p:spPr bwMode="auto">
          <a:xfrm>
            <a:off x="312738" y="6132513"/>
            <a:ext cx="8278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Wiggins, Grant and McTighe, Jay. 1998. </a:t>
            </a:r>
            <a:r>
              <a:rPr lang="en-US" sz="1600" i="1"/>
              <a:t>Understanding by Design</a:t>
            </a:r>
            <a:r>
              <a:rPr lang="en-US" sz="1600"/>
              <a:t>. Alexandria, VA: ASCD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Backward design</a:t>
            </a:r>
          </a:p>
        </p:txBody>
      </p:sp>
      <p:grpSp>
        <p:nvGrpSpPr>
          <p:cNvPr id="793602" name="Group 13"/>
          <p:cNvGrpSpPr>
            <a:grpSpLocks/>
          </p:cNvGrpSpPr>
          <p:nvPr/>
        </p:nvGrpSpPr>
        <p:grpSpPr bwMode="auto">
          <a:xfrm>
            <a:off x="1535113" y="2125663"/>
            <a:ext cx="6681787" cy="4110037"/>
            <a:chOff x="1534829" y="2125914"/>
            <a:chExt cx="6682719" cy="4109786"/>
          </a:xfrm>
        </p:grpSpPr>
        <p:grpSp>
          <p:nvGrpSpPr>
            <p:cNvPr id="793603" name="Group 12"/>
            <p:cNvGrpSpPr>
              <a:grpSpLocks/>
            </p:cNvGrpSpPr>
            <p:nvPr/>
          </p:nvGrpSpPr>
          <p:grpSpPr bwMode="auto">
            <a:xfrm>
              <a:off x="1534829" y="2189163"/>
              <a:ext cx="3373438" cy="4046537"/>
              <a:chOff x="2497389" y="2189163"/>
              <a:chExt cx="3373438" cy="4046537"/>
            </a:xfrm>
          </p:grpSpPr>
          <p:sp>
            <p:nvSpPr>
              <p:cNvPr id="793610" name="Oval 5"/>
              <p:cNvSpPr>
                <a:spLocks noChangeArrowheads="1"/>
              </p:cNvSpPr>
              <p:nvPr/>
            </p:nvSpPr>
            <p:spPr bwMode="auto">
              <a:xfrm>
                <a:off x="2936875" y="3163888"/>
                <a:ext cx="2533650" cy="2981325"/>
              </a:xfrm>
              <a:prstGeom prst="ellipse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611" name="Oval 4"/>
              <p:cNvSpPr>
                <a:spLocks noChangeArrowheads="1"/>
              </p:cNvSpPr>
              <p:nvPr/>
            </p:nvSpPr>
            <p:spPr bwMode="auto">
              <a:xfrm>
                <a:off x="3463925" y="4513263"/>
                <a:ext cx="1408113" cy="1528762"/>
              </a:xfrm>
              <a:prstGeom prst="ellipse">
                <a:avLst/>
              </a:prstGeom>
              <a:solidFill>
                <a:srgbClr val="FFDB93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3612" name="Oval 8"/>
              <p:cNvSpPr>
                <a:spLocks noChangeArrowheads="1"/>
              </p:cNvSpPr>
              <p:nvPr/>
            </p:nvSpPr>
            <p:spPr bwMode="auto">
              <a:xfrm>
                <a:off x="2497389" y="2189163"/>
                <a:ext cx="3373438" cy="404653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3604" name="Line 9"/>
            <p:cNvSpPr>
              <a:spLocks noChangeShapeType="1"/>
            </p:cNvSpPr>
            <p:nvPr/>
          </p:nvSpPr>
          <p:spPr bwMode="auto">
            <a:xfrm>
              <a:off x="3128758" y="5337175"/>
              <a:ext cx="2159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605" name="Line 10"/>
            <p:cNvSpPr>
              <a:spLocks noChangeShapeType="1"/>
            </p:cNvSpPr>
            <p:nvPr/>
          </p:nvSpPr>
          <p:spPr bwMode="auto">
            <a:xfrm>
              <a:off x="3158920" y="3806825"/>
              <a:ext cx="27590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606" name="Line 11"/>
            <p:cNvSpPr>
              <a:spLocks noChangeShapeType="1"/>
            </p:cNvSpPr>
            <p:nvPr/>
          </p:nvSpPr>
          <p:spPr bwMode="auto">
            <a:xfrm>
              <a:off x="3144633" y="2517775"/>
              <a:ext cx="29225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3607" name="Text Box 12"/>
            <p:cNvSpPr txBox="1">
              <a:spLocks noChangeArrowheads="1"/>
            </p:cNvSpPr>
            <p:nvPr/>
          </p:nvSpPr>
          <p:spPr bwMode="auto">
            <a:xfrm>
              <a:off x="5273470" y="5051425"/>
              <a:ext cx="2129867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Enduring understanding</a:t>
              </a:r>
            </a:p>
          </p:txBody>
        </p:sp>
        <p:sp>
          <p:nvSpPr>
            <p:cNvPr id="793608" name="Text Box 13"/>
            <p:cNvSpPr txBox="1">
              <a:spLocks noChangeArrowheads="1"/>
            </p:cNvSpPr>
            <p:nvPr/>
          </p:nvSpPr>
          <p:spPr bwMode="auto">
            <a:xfrm>
              <a:off x="5944313" y="3457325"/>
              <a:ext cx="227323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Important to know or understand</a:t>
              </a:r>
            </a:p>
          </p:txBody>
        </p:sp>
        <p:sp>
          <p:nvSpPr>
            <p:cNvPr id="793609" name="Text Box 14"/>
            <p:cNvSpPr txBox="1">
              <a:spLocks noChangeArrowheads="1"/>
            </p:cNvSpPr>
            <p:nvPr/>
          </p:nvSpPr>
          <p:spPr bwMode="auto">
            <a:xfrm>
              <a:off x="6073153" y="2125914"/>
              <a:ext cx="168717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Good to be familiar with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49" name="Rectangle 36"/>
          <p:cNvSpPr>
            <a:spLocks noGrp="1" noChangeArrowheads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cs typeface="Arial" charset="0"/>
              </a:rPr>
              <a:t>The research process and reasoning</a:t>
            </a:r>
          </a:p>
        </p:txBody>
      </p:sp>
      <p:pic>
        <p:nvPicPr>
          <p:cNvPr id="795650" name="Picture 13" descr="Craft of Research 3rd edi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6764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5651" name="TextBox 7"/>
          <p:cNvSpPr txBox="1">
            <a:spLocks noChangeArrowheads="1"/>
          </p:cNvSpPr>
          <p:nvPr/>
        </p:nvSpPr>
        <p:spPr bwMode="auto">
          <a:xfrm>
            <a:off x="4343400" y="50292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Claim             Reason             Evidence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181600" y="51816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81800" y="51816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654" name="TextBox 13"/>
          <p:cNvSpPr txBox="1">
            <a:spLocks noChangeArrowheads="1"/>
          </p:cNvSpPr>
          <p:nvPr/>
        </p:nvSpPr>
        <p:spPr bwMode="auto">
          <a:xfrm>
            <a:off x="4648200" y="43434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Warrant</a:t>
            </a:r>
          </a:p>
        </p:txBody>
      </p:sp>
      <p:sp>
        <p:nvSpPr>
          <p:cNvPr id="795655" name="TextBox 14"/>
          <p:cNvSpPr txBox="1">
            <a:spLocks noChangeArrowheads="1"/>
          </p:cNvSpPr>
          <p:nvPr/>
        </p:nvSpPr>
        <p:spPr bwMode="auto">
          <a:xfrm>
            <a:off x="5181600" y="55626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Acknowledgment and Response</a:t>
            </a:r>
          </a:p>
        </p:txBody>
      </p:sp>
      <p:sp>
        <p:nvSpPr>
          <p:cNvPr id="11" name="Arc 10"/>
          <p:cNvSpPr/>
          <p:nvPr/>
        </p:nvSpPr>
        <p:spPr>
          <a:xfrm>
            <a:off x="5715000" y="4572000"/>
            <a:ext cx="533400" cy="762000"/>
          </a:xfrm>
          <a:prstGeom prst="arc">
            <a:avLst>
              <a:gd name="adj1" fmla="val 15982024"/>
              <a:gd name="adj2" fmla="val 0"/>
            </a:avLst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Arc 11"/>
          <p:cNvSpPr/>
          <p:nvPr/>
        </p:nvSpPr>
        <p:spPr>
          <a:xfrm flipH="1">
            <a:off x="4648200" y="4572000"/>
            <a:ext cx="609600" cy="762000"/>
          </a:xfrm>
          <a:prstGeom prst="arc">
            <a:avLst>
              <a:gd name="adj1" fmla="val 15982024"/>
              <a:gd name="adj2" fmla="val 374725"/>
            </a:avLst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Arc 13"/>
          <p:cNvSpPr/>
          <p:nvPr/>
        </p:nvSpPr>
        <p:spPr>
          <a:xfrm flipH="1" flipV="1">
            <a:off x="4648200" y="5029200"/>
            <a:ext cx="1524000" cy="914400"/>
          </a:xfrm>
          <a:prstGeom prst="arc">
            <a:avLst>
              <a:gd name="adj1" fmla="val 15982024"/>
              <a:gd name="adj2" fmla="val 21595180"/>
            </a:avLst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Arc 14"/>
          <p:cNvSpPr/>
          <p:nvPr/>
        </p:nvSpPr>
        <p:spPr>
          <a:xfrm flipV="1">
            <a:off x="6477000" y="5029200"/>
            <a:ext cx="1524000" cy="914400"/>
          </a:xfrm>
          <a:prstGeom prst="arc">
            <a:avLst>
              <a:gd name="adj1" fmla="val 15982024"/>
              <a:gd name="adj2" fmla="val 21595180"/>
            </a:avLst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5660" name="TextBox 16"/>
          <p:cNvSpPr txBox="1">
            <a:spLocks noChangeArrowheads="1"/>
          </p:cNvSpPr>
          <p:nvPr/>
        </p:nvSpPr>
        <p:spPr bwMode="auto">
          <a:xfrm>
            <a:off x="1371600" y="18288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cs typeface="Arial" charset="0"/>
              </a:rPr>
              <a:t>Practical</a:t>
            </a:r>
          </a:p>
          <a:p>
            <a:pPr algn="ctr"/>
            <a:r>
              <a:rPr lang="en-US" b="1">
                <a:cs typeface="Arial" charset="0"/>
              </a:rPr>
              <a:t>Problem</a:t>
            </a:r>
          </a:p>
        </p:txBody>
      </p:sp>
      <p:sp>
        <p:nvSpPr>
          <p:cNvPr id="18" name="Arc 17"/>
          <p:cNvSpPr/>
          <p:nvPr/>
        </p:nvSpPr>
        <p:spPr>
          <a:xfrm>
            <a:off x="685800" y="2133600"/>
            <a:ext cx="2819400" cy="2743200"/>
          </a:xfrm>
          <a:prstGeom prst="arc">
            <a:avLst>
              <a:gd name="adj1" fmla="val 17574486"/>
              <a:gd name="adj2" fmla="val 18850863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685800" y="2133600"/>
            <a:ext cx="2819400" cy="2743200"/>
          </a:xfrm>
          <a:prstGeom prst="arc">
            <a:avLst>
              <a:gd name="adj1" fmla="val 20081146"/>
              <a:gd name="adj2" fmla="val 21076481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685800" y="2133600"/>
            <a:ext cx="2819400" cy="2743200"/>
          </a:xfrm>
          <a:prstGeom prst="arc">
            <a:avLst>
              <a:gd name="adj1" fmla="val 1013577"/>
              <a:gd name="adj2" fmla="val 1988293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685800" y="2133600"/>
            <a:ext cx="2819400" cy="2743200"/>
          </a:xfrm>
          <a:prstGeom prst="arc">
            <a:avLst>
              <a:gd name="adj1" fmla="val 3230518"/>
              <a:gd name="adj2" fmla="val 3887612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2" name="Arc 21"/>
          <p:cNvSpPr/>
          <p:nvPr/>
        </p:nvSpPr>
        <p:spPr>
          <a:xfrm>
            <a:off x="685800" y="2133600"/>
            <a:ext cx="2819400" cy="2743200"/>
          </a:xfrm>
          <a:prstGeom prst="arc">
            <a:avLst>
              <a:gd name="adj1" fmla="val 6898995"/>
              <a:gd name="adj2" fmla="val 7643604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685800" y="2133600"/>
            <a:ext cx="2819400" cy="2743200"/>
          </a:xfrm>
          <a:prstGeom prst="arc">
            <a:avLst>
              <a:gd name="adj1" fmla="val 8820440"/>
              <a:gd name="adj2" fmla="val 9696036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4" name="Arc 23"/>
          <p:cNvSpPr/>
          <p:nvPr/>
        </p:nvSpPr>
        <p:spPr>
          <a:xfrm>
            <a:off x="685800" y="2133600"/>
            <a:ext cx="2819400" cy="2743200"/>
          </a:xfrm>
          <a:prstGeom prst="arc">
            <a:avLst>
              <a:gd name="adj1" fmla="val 11188878"/>
              <a:gd name="adj2" fmla="val 12395445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25" name="Arc 24"/>
          <p:cNvSpPr/>
          <p:nvPr/>
        </p:nvSpPr>
        <p:spPr>
          <a:xfrm>
            <a:off x="685800" y="2133600"/>
            <a:ext cx="2819400" cy="2743200"/>
          </a:xfrm>
          <a:prstGeom prst="arc">
            <a:avLst>
              <a:gd name="adj1" fmla="val 13433729"/>
              <a:gd name="adj2" fmla="val 14757000"/>
            </a:avLst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795669" name="TextBox 25"/>
          <p:cNvSpPr txBox="1">
            <a:spLocks noChangeArrowheads="1"/>
          </p:cNvSpPr>
          <p:nvPr/>
        </p:nvSpPr>
        <p:spPr bwMode="auto">
          <a:xfrm>
            <a:off x="1371600" y="45720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cs typeface="Arial" charset="0"/>
              </a:rPr>
              <a:t>Research Problem</a:t>
            </a:r>
          </a:p>
        </p:txBody>
      </p:sp>
      <p:sp>
        <p:nvSpPr>
          <p:cNvPr id="795670" name="TextBox 26"/>
          <p:cNvSpPr txBox="1">
            <a:spLocks noChangeArrowheads="1"/>
          </p:cNvSpPr>
          <p:nvPr/>
        </p:nvSpPr>
        <p:spPr bwMode="auto">
          <a:xfrm>
            <a:off x="2743200" y="32766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cs typeface="Arial" charset="0"/>
              </a:rPr>
              <a:t>Research Question</a:t>
            </a:r>
          </a:p>
        </p:txBody>
      </p:sp>
      <p:sp>
        <p:nvSpPr>
          <p:cNvPr id="795671" name="TextBox 27"/>
          <p:cNvSpPr txBox="1">
            <a:spLocks noChangeArrowheads="1"/>
          </p:cNvSpPr>
          <p:nvPr/>
        </p:nvSpPr>
        <p:spPr bwMode="auto">
          <a:xfrm>
            <a:off x="0" y="3276600"/>
            <a:ext cx="144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cs typeface="Arial" charset="0"/>
              </a:rPr>
              <a:t>Research Answer</a:t>
            </a:r>
          </a:p>
        </p:txBody>
      </p:sp>
      <p:sp>
        <p:nvSpPr>
          <p:cNvPr id="795672" name="TextBox 28"/>
          <p:cNvSpPr txBox="1">
            <a:spLocks noChangeArrowheads="1"/>
          </p:cNvSpPr>
          <p:nvPr/>
        </p:nvSpPr>
        <p:spPr bwMode="auto">
          <a:xfrm>
            <a:off x="2438400" y="25146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cs typeface="Arial" charset="0"/>
              </a:rPr>
              <a:t>motivates</a:t>
            </a:r>
          </a:p>
        </p:txBody>
      </p:sp>
      <p:sp>
        <p:nvSpPr>
          <p:cNvPr id="795673" name="TextBox 29"/>
          <p:cNvSpPr txBox="1">
            <a:spLocks noChangeArrowheads="1"/>
          </p:cNvSpPr>
          <p:nvPr/>
        </p:nvSpPr>
        <p:spPr bwMode="auto">
          <a:xfrm>
            <a:off x="2514600" y="4267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cs typeface="Arial" charset="0"/>
              </a:rPr>
              <a:t>informs</a:t>
            </a:r>
          </a:p>
        </p:txBody>
      </p:sp>
      <p:sp>
        <p:nvSpPr>
          <p:cNvPr id="795674" name="TextBox 30"/>
          <p:cNvSpPr txBox="1">
            <a:spLocks noChangeArrowheads="1"/>
          </p:cNvSpPr>
          <p:nvPr/>
        </p:nvSpPr>
        <p:spPr bwMode="auto">
          <a:xfrm>
            <a:off x="533400" y="42672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cs typeface="Arial" charset="0"/>
              </a:rPr>
              <a:t>leads to</a:t>
            </a:r>
          </a:p>
        </p:txBody>
      </p:sp>
      <p:sp>
        <p:nvSpPr>
          <p:cNvPr id="795675" name="TextBox 31"/>
          <p:cNvSpPr txBox="1">
            <a:spLocks noChangeArrowheads="1"/>
          </p:cNvSpPr>
          <p:nvPr/>
        </p:nvSpPr>
        <p:spPr bwMode="auto">
          <a:xfrm>
            <a:off x="228600" y="2514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cs typeface="Arial" charset="0"/>
              </a:rPr>
              <a:t>and helps</a:t>
            </a:r>
          </a:p>
        </p:txBody>
      </p:sp>
      <p:sp>
        <p:nvSpPr>
          <p:cNvPr id="33" name="Arc 32"/>
          <p:cNvSpPr/>
          <p:nvPr/>
        </p:nvSpPr>
        <p:spPr>
          <a:xfrm rot="20287421">
            <a:off x="3757613" y="2395538"/>
            <a:ext cx="1993900" cy="925512"/>
          </a:xfrm>
          <a:prstGeom prst="arc">
            <a:avLst>
              <a:gd name="adj1" fmla="val 12164932"/>
              <a:gd name="adj2" fmla="val 21006031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Arc 33"/>
          <p:cNvSpPr/>
          <p:nvPr/>
        </p:nvSpPr>
        <p:spPr>
          <a:xfrm rot="18254286">
            <a:off x="3940176" y="2709862"/>
            <a:ext cx="2932112" cy="1865313"/>
          </a:xfrm>
          <a:prstGeom prst="arc">
            <a:avLst>
              <a:gd name="adj1" fmla="val 11243831"/>
              <a:gd name="adj2" fmla="val 19936462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5678" name="TextBox 31"/>
          <p:cNvSpPr txBox="1">
            <a:spLocks noChangeArrowheads="1"/>
          </p:cNvSpPr>
          <p:nvPr/>
        </p:nvSpPr>
        <p:spPr bwMode="auto">
          <a:xfrm>
            <a:off x="698500" y="54229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ahoma" pitchFamily="34" charset="0"/>
              </a:rPr>
              <a:t>Research Process</a:t>
            </a:r>
          </a:p>
        </p:txBody>
      </p:sp>
      <p:sp>
        <p:nvSpPr>
          <p:cNvPr id="795679" name="TextBox 34"/>
          <p:cNvSpPr txBox="1">
            <a:spLocks noChangeArrowheads="1"/>
          </p:cNvSpPr>
          <p:nvPr/>
        </p:nvSpPr>
        <p:spPr bwMode="auto">
          <a:xfrm>
            <a:off x="5176838" y="6319838"/>
            <a:ext cx="28194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ahoma" pitchFamily="34" charset="0"/>
              </a:rPr>
              <a:t>Research Reasoning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7" name="AutoShape 14"/>
          <p:cNvSpPr>
            <a:spLocks noChangeArrowheads="1"/>
          </p:cNvSpPr>
          <p:nvPr/>
        </p:nvSpPr>
        <p:spPr bwMode="auto">
          <a:xfrm>
            <a:off x="4648200" y="1784350"/>
            <a:ext cx="14478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Argument</a:t>
            </a:r>
          </a:p>
        </p:txBody>
      </p:sp>
      <p:sp>
        <p:nvSpPr>
          <p:cNvPr id="797698" name="AutoShape 16"/>
          <p:cNvSpPr>
            <a:spLocks noChangeArrowheads="1"/>
          </p:cNvSpPr>
          <p:nvPr/>
        </p:nvSpPr>
        <p:spPr bwMode="auto">
          <a:xfrm>
            <a:off x="1600200" y="1784350"/>
            <a:ext cx="14478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Content</a:t>
            </a:r>
          </a:p>
        </p:txBody>
      </p:sp>
      <p:sp>
        <p:nvSpPr>
          <p:cNvPr id="797699" name="Rectangle 17"/>
          <p:cNvSpPr>
            <a:spLocks noChangeArrowheads="1"/>
          </p:cNvSpPr>
          <p:nvPr/>
        </p:nvSpPr>
        <p:spPr bwMode="auto">
          <a:xfrm>
            <a:off x="4724400" y="3155950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Claim</a:t>
            </a:r>
          </a:p>
        </p:txBody>
      </p:sp>
      <p:sp>
        <p:nvSpPr>
          <p:cNvPr id="797700" name="Rectangle 19"/>
          <p:cNvSpPr>
            <a:spLocks noChangeArrowheads="1"/>
          </p:cNvSpPr>
          <p:nvPr/>
        </p:nvSpPr>
        <p:spPr bwMode="auto">
          <a:xfrm>
            <a:off x="4724400" y="4375150"/>
            <a:ext cx="1371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Evidence</a:t>
            </a:r>
          </a:p>
        </p:txBody>
      </p:sp>
      <p:cxnSp>
        <p:nvCxnSpPr>
          <p:cNvPr id="797701" name="AutoShape 21"/>
          <p:cNvCxnSpPr>
            <a:cxnSpLocks noChangeShapeType="1"/>
          </p:cNvCxnSpPr>
          <p:nvPr/>
        </p:nvCxnSpPr>
        <p:spPr bwMode="auto">
          <a:xfrm>
            <a:off x="5334000" y="254635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97702" name="AutoShape 22"/>
          <p:cNvCxnSpPr>
            <a:cxnSpLocks noChangeShapeType="1"/>
            <a:stCxn id="797700" idx="0"/>
          </p:cNvCxnSpPr>
          <p:nvPr/>
        </p:nvCxnSpPr>
        <p:spPr bwMode="auto">
          <a:xfrm flipV="1">
            <a:off x="5410200" y="391795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797703" name="AutoShape 24"/>
          <p:cNvCxnSpPr>
            <a:cxnSpLocks noChangeShapeType="1"/>
            <a:stCxn id="797700" idx="1"/>
            <a:endCxn id="797699" idx="1"/>
          </p:cNvCxnSpPr>
          <p:nvPr/>
        </p:nvCxnSpPr>
        <p:spPr bwMode="auto">
          <a:xfrm rot="10800000" flipH="1">
            <a:off x="4724400" y="3498850"/>
            <a:ext cx="1588" cy="1219200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7704" name="Rectangle 26"/>
          <p:cNvSpPr>
            <a:spLocks noChangeArrowheads="1"/>
          </p:cNvSpPr>
          <p:nvPr/>
        </p:nvSpPr>
        <p:spPr bwMode="auto">
          <a:xfrm>
            <a:off x="1562100" y="3338513"/>
            <a:ext cx="1524000" cy="930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Assessment</a:t>
            </a:r>
          </a:p>
        </p:txBody>
      </p:sp>
      <p:sp>
        <p:nvSpPr>
          <p:cNvPr id="797705" name="Oval 28" descr="5%"/>
          <p:cNvSpPr>
            <a:spLocks noChangeArrowheads="1"/>
          </p:cNvSpPr>
          <p:nvPr/>
        </p:nvSpPr>
        <p:spPr bwMode="auto">
          <a:xfrm>
            <a:off x="6629400" y="5594350"/>
            <a:ext cx="1447800" cy="914400"/>
          </a:xfrm>
          <a:prstGeom prst="ellipse">
            <a:avLst/>
          </a:prstGeom>
          <a:solidFill>
            <a:srgbClr val="FFDB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Method</a:t>
            </a:r>
          </a:p>
        </p:txBody>
      </p:sp>
      <p:sp>
        <p:nvSpPr>
          <p:cNvPr id="797706" name="Oval 30" descr="5%"/>
          <p:cNvSpPr>
            <a:spLocks noChangeArrowheads="1"/>
          </p:cNvSpPr>
          <p:nvPr/>
        </p:nvSpPr>
        <p:spPr bwMode="auto">
          <a:xfrm>
            <a:off x="1600200" y="5365750"/>
            <a:ext cx="1447800" cy="914400"/>
          </a:xfrm>
          <a:prstGeom prst="ellipse">
            <a:avLst/>
          </a:prstGeom>
          <a:solidFill>
            <a:srgbClr val="FFDB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Pedagogy</a:t>
            </a:r>
          </a:p>
        </p:txBody>
      </p:sp>
      <p:cxnSp>
        <p:nvCxnSpPr>
          <p:cNvPr id="797707" name="AutoShape 32"/>
          <p:cNvCxnSpPr>
            <a:cxnSpLocks noChangeShapeType="1"/>
            <a:stCxn id="797700" idx="3"/>
            <a:endCxn id="797705" idx="0"/>
          </p:cNvCxnSpPr>
          <p:nvPr/>
        </p:nvCxnSpPr>
        <p:spPr bwMode="auto">
          <a:xfrm>
            <a:off x="6096000" y="4718050"/>
            <a:ext cx="1257300" cy="876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97708" name="AutoShape 33"/>
          <p:cNvCxnSpPr>
            <a:cxnSpLocks noChangeShapeType="1"/>
            <a:stCxn id="797700" idx="3"/>
            <a:endCxn id="797705" idx="0"/>
          </p:cNvCxnSpPr>
          <p:nvPr/>
        </p:nvCxnSpPr>
        <p:spPr bwMode="auto">
          <a:xfrm>
            <a:off x="6096000" y="4718050"/>
            <a:ext cx="1257300" cy="8763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797709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solidFill>
                  <a:schemeClr val="tx1"/>
                </a:solidFill>
              </a:rPr>
              <a:t>Inquiry Model from 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i="1" smtClean="0">
                <a:solidFill>
                  <a:schemeClr val="tx1"/>
                </a:solidFill>
              </a:rPr>
              <a:t>The Craft of Research</a:t>
            </a:r>
            <a:endParaRPr lang="en-US" sz="3600" smtClean="0">
              <a:solidFill>
                <a:schemeClr val="tx1"/>
              </a:solidFill>
            </a:endParaRPr>
          </a:p>
        </p:txBody>
      </p:sp>
      <p:sp>
        <p:nvSpPr>
          <p:cNvPr id="797710" name="Line 15"/>
          <p:cNvSpPr>
            <a:spLocks noChangeShapeType="1"/>
          </p:cNvSpPr>
          <p:nvPr/>
        </p:nvSpPr>
        <p:spPr bwMode="auto">
          <a:xfrm>
            <a:off x="2352675" y="25209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97711" name="Line 19"/>
          <p:cNvSpPr>
            <a:spLocks noChangeShapeType="1"/>
          </p:cNvSpPr>
          <p:nvPr/>
        </p:nvSpPr>
        <p:spPr bwMode="auto">
          <a:xfrm>
            <a:off x="2352675" y="4305300"/>
            <a:ext cx="0" cy="1049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5"/>
          <p:cNvSpPr>
            <a:spLocks noGrp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85800" y="1981200"/>
            <a:ext cx="78486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381000" eaLnBrk="0" hangingPunct="0"/>
            <a:r>
              <a:rPr lang="en-US" sz="2800"/>
              <a:t>It could well be that faculty members of the twenty-first century college or university will find it necessary to set aside their roles as teachers and instead become </a:t>
            </a:r>
            <a:r>
              <a:rPr lang="en-US" sz="2800" b="1" i="1"/>
              <a:t>designers </a:t>
            </a:r>
          </a:p>
          <a:p>
            <a:pPr defTabSz="381000" eaLnBrk="0" hangingPunct="0"/>
            <a:r>
              <a:rPr lang="en-US" sz="2800" b="1" i="1"/>
              <a:t>of learning experiences</a:t>
            </a:r>
            <a:r>
              <a:rPr lang="en-US" sz="2800"/>
              <a:t>, </a:t>
            </a:r>
          </a:p>
          <a:p>
            <a:pPr defTabSz="381000" eaLnBrk="0" hangingPunct="0"/>
            <a:r>
              <a:rPr lang="en-US" sz="2800"/>
              <a:t>processes and environments. </a:t>
            </a:r>
          </a:p>
        </p:txBody>
      </p:sp>
      <p:pic>
        <p:nvPicPr>
          <p:cNvPr id="43011" name="Picture 3" descr="duderstad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505200"/>
            <a:ext cx="28448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38175" y="5410200"/>
            <a:ext cx="53054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James Duderstadt, 1999 [Nuclear Engineering Professor Emeritus; Former Dean, Provost and President of the University of Michigan]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0" y="0"/>
            <a:ext cx="4978400" cy="685800"/>
          </a:xfrm>
          <a:prstGeom prst="rect">
            <a:avLst/>
          </a:prstGeom>
          <a:solidFill>
            <a:srgbClr val="000000"/>
          </a:solidFill>
          <a:ln w="25400" algn="ctr">
            <a:solidFill>
              <a:srgbClr val="CC9900"/>
            </a:solidFill>
            <a:miter lim="800000"/>
            <a:headEnd/>
            <a:tailEnd/>
          </a:ln>
          <a:effectLst>
            <a:outerShdw dist="35921" dir="2700000" algn="ctr" rotWithShape="0">
              <a:srgbClr val="FFFFCC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CC9900"/>
                </a:solidFill>
              </a:rPr>
              <a:t>CAP Design Process Flowchart</a:t>
            </a:r>
          </a:p>
        </p:txBody>
      </p:sp>
      <p:grpSp>
        <p:nvGrpSpPr>
          <p:cNvPr id="799746" name="Group 52"/>
          <p:cNvGrpSpPr>
            <a:grpSpLocks/>
          </p:cNvGrpSpPr>
          <p:nvPr/>
        </p:nvGrpSpPr>
        <p:grpSpPr bwMode="auto">
          <a:xfrm>
            <a:off x="1295400" y="2743200"/>
            <a:ext cx="3124200" cy="2438400"/>
            <a:chOff x="1295400" y="2743200"/>
            <a:chExt cx="3124200" cy="2438400"/>
          </a:xfrm>
        </p:grpSpPr>
        <p:sp>
          <p:nvSpPr>
            <p:cNvPr id="799775" name="Rectangle 46"/>
            <p:cNvSpPr>
              <a:spLocks noChangeArrowheads="1"/>
            </p:cNvSpPr>
            <p:nvPr/>
          </p:nvSpPr>
          <p:spPr bwMode="auto">
            <a:xfrm>
              <a:off x="1295400" y="2743200"/>
              <a:ext cx="3124200" cy="2438400"/>
            </a:xfrm>
            <a:prstGeom prst="rect">
              <a:avLst/>
            </a:prstGeom>
            <a:solidFill>
              <a:srgbClr val="FFCC99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pic>
          <p:nvPicPr>
            <p:cNvPr id="799776" name="TextBox 4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77056" y="2731008"/>
              <a:ext cx="542544" cy="24627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</p:pic>
      </p:grpSp>
      <p:grpSp>
        <p:nvGrpSpPr>
          <p:cNvPr id="799747" name="Group 45"/>
          <p:cNvGrpSpPr>
            <a:grpSpLocks/>
          </p:cNvGrpSpPr>
          <p:nvPr/>
        </p:nvGrpSpPr>
        <p:grpSpPr bwMode="auto">
          <a:xfrm>
            <a:off x="914400" y="1314450"/>
            <a:ext cx="3124200" cy="5372100"/>
            <a:chOff x="1769257" y="1219200"/>
            <a:chExt cx="2955142" cy="7162800"/>
          </a:xfrm>
        </p:grpSpPr>
        <p:sp>
          <p:nvSpPr>
            <p:cNvPr id="799757" name="Flowchart: Data 5"/>
            <p:cNvSpPr>
              <a:spLocks noChangeArrowheads="1"/>
            </p:cNvSpPr>
            <p:nvPr/>
          </p:nvSpPr>
          <p:spPr bwMode="auto">
            <a:xfrm>
              <a:off x="2553090" y="2057400"/>
              <a:ext cx="1752364" cy="533400"/>
            </a:xfrm>
            <a:prstGeom prst="flowChartInputOutput">
              <a:avLst/>
            </a:prstGeom>
            <a:solidFill>
              <a:srgbClr val="FFFFCC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b="1"/>
                <a:t>Context</a:t>
              </a:r>
            </a:p>
          </p:txBody>
        </p:sp>
        <p:sp>
          <p:nvSpPr>
            <p:cNvPr id="799758" name="Flowchart: Predefined Process 6"/>
            <p:cNvSpPr>
              <a:spLocks noChangeArrowheads="1"/>
            </p:cNvSpPr>
            <p:nvPr/>
          </p:nvSpPr>
          <p:spPr bwMode="auto">
            <a:xfrm>
              <a:off x="2496030" y="3352800"/>
              <a:ext cx="1866485" cy="609600"/>
            </a:xfrm>
            <a:prstGeom prst="flowChartPredefinedProcess">
              <a:avLst/>
            </a:prstGeom>
            <a:solidFill>
              <a:srgbClr val="FFFFCC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b="1"/>
                <a:t>Content</a:t>
              </a:r>
            </a:p>
          </p:txBody>
        </p:sp>
        <p:sp>
          <p:nvSpPr>
            <p:cNvPr id="799759" name="Flowchart: Predefined Process 7"/>
            <p:cNvSpPr>
              <a:spLocks noChangeArrowheads="1"/>
            </p:cNvSpPr>
            <p:nvPr/>
          </p:nvSpPr>
          <p:spPr bwMode="auto">
            <a:xfrm>
              <a:off x="2496030" y="4419600"/>
              <a:ext cx="1866485" cy="609600"/>
            </a:xfrm>
            <a:prstGeom prst="flowChartPredefinedProcess">
              <a:avLst/>
            </a:prstGeom>
            <a:solidFill>
              <a:srgbClr val="FFFFCC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b="1"/>
                <a:t>Assessment</a:t>
              </a:r>
            </a:p>
          </p:txBody>
        </p:sp>
        <p:sp>
          <p:nvSpPr>
            <p:cNvPr id="799760" name="Flowchart: Predefined Process 8"/>
            <p:cNvSpPr>
              <a:spLocks noChangeArrowheads="1"/>
            </p:cNvSpPr>
            <p:nvPr/>
          </p:nvSpPr>
          <p:spPr bwMode="auto">
            <a:xfrm>
              <a:off x="2496030" y="5562600"/>
              <a:ext cx="1866485" cy="609600"/>
            </a:xfrm>
            <a:prstGeom prst="flowChartPredefinedProcess">
              <a:avLst/>
            </a:prstGeom>
            <a:solidFill>
              <a:srgbClr val="FFFFCC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b="1"/>
                <a:t>Pedagogy</a:t>
              </a:r>
            </a:p>
          </p:txBody>
        </p:sp>
        <p:sp>
          <p:nvSpPr>
            <p:cNvPr id="799761" name="Flowchart: Connector 10"/>
            <p:cNvSpPr>
              <a:spLocks noChangeArrowheads="1"/>
            </p:cNvSpPr>
            <p:nvPr/>
          </p:nvSpPr>
          <p:spPr bwMode="auto">
            <a:xfrm>
              <a:off x="3314400" y="2819400"/>
              <a:ext cx="228243" cy="228600"/>
            </a:xfrm>
            <a:prstGeom prst="flowChartConnector">
              <a:avLst/>
            </a:prstGeom>
            <a:solidFill>
              <a:srgbClr val="FFFFCC"/>
            </a:solidFill>
            <a:ln w="25400" algn="ctr">
              <a:solidFill>
                <a:srgbClr val="CC99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sz="1600"/>
            </a:p>
          </p:txBody>
        </p:sp>
        <p:sp>
          <p:nvSpPr>
            <p:cNvPr id="799762" name="Flowchart: Decision 12"/>
            <p:cNvSpPr>
              <a:spLocks noChangeArrowheads="1"/>
            </p:cNvSpPr>
            <p:nvPr/>
          </p:nvSpPr>
          <p:spPr bwMode="auto">
            <a:xfrm>
              <a:off x="2134145" y="6629400"/>
              <a:ext cx="2590254" cy="914400"/>
            </a:xfrm>
            <a:prstGeom prst="flowChartDecision">
              <a:avLst/>
            </a:prstGeom>
            <a:solidFill>
              <a:srgbClr val="FFFFCC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b="1"/>
                <a:t>C &amp; A &amp; P</a:t>
              </a:r>
            </a:p>
            <a:p>
              <a:pPr algn="ctr"/>
              <a:r>
                <a:rPr lang="en-US" sz="1600" b="1"/>
                <a:t>Alignment?</a:t>
              </a:r>
            </a:p>
          </p:txBody>
        </p:sp>
        <p:sp>
          <p:nvSpPr>
            <p:cNvPr id="799763" name="Flowchart: Terminator 16"/>
            <p:cNvSpPr>
              <a:spLocks noChangeArrowheads="1"/>
            </p:cNvSpPr>
            <p:nvPr/>
          </p:nvSpPr>
          <p:spPr bwMode="auto">
            <a:xfrm>
              <a:off x="2781333" y="7924800"/>
              <a:ext cx="1295878" cy="457200"/>
            </a:xfrm>
            <a:prstGeom prst="flowChartTerminator">
              <a:avLst/>
            </a:prstGeom>
            <a:solidFill>
              <a:srgbClr val="FFFFCC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b="1"/>
                <a:t>End</a:t>
              </a:r>
            </a:p>
          </p:txBody>
        </p:sp>
        <p:cxnSp>
          <p:nvCxnSpPr>
            <p:cNvPr id="799764" name="Elbow Connector 18"/>
            <p:cNvCxnSpPr>
              <a:cxnSpLocks noChangeShapeType="1"/>
              <a:stCxn id="799762" idx="1"/>
              <a:endCxn id="799761" idx="2"/>
            </p:cNvCxnSpPr>
            <p:nvPr/>
          </p:nvCxnSpPr>
          <p:spPr bwMode="auto">
            <a:xfrm rot="10800000" flipH="1">
              <a:off x="2134145" y="2933700"/>
              <a:ext cx="1180255" cy="4152900"/>
            </a:xfrm>
            <a:prstGeom prst="bentConnector3">
              <a:avLst>
                <a:gd name="adj1" fmla="val -33023"/>
              </a:avLst>
            </a:prstGeom>
            <a:noFill/>
            <a:ln w="28575" algn="ctr">
              <a:solidFill>
                <a:srgbClr val="CC9900"/>
              </a:solidFill>
              <a:miter lim="800000"/>
              <a:headEnd/>
              <a:tailEnd type="arrow" w="med" len="med"/>
            </a:ln>
          </p:spPr>
        </p:cxnSp>
        <p:sp>
          <p:nvSpPr>
            <p:cNvPr id="799765" name="Flowchart: Terminator 20"/>
            <p:cNvSpPr>
              <a:spLocks noChangeArrowheads="1"/>
            </p:cNvSpPr>
            <p:nvPr/>
          </p:nvSpPr>
          <p:spPr bwMode="auto">
            <a:xfrm>
              <a:off x="2857915" y="1219200"/>
              <a:ext cx="1142714" cy="457200"/>
            </a:xfrm>
            <a:prstGeom prst="flowChartTerminator">
              <a:avLst/>
            </a:prstGeom>
            <a:solidFill>
              <a:srgbClr val="FFFFCC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 b="1"/>
                <a:t>Start</a:t>
              </a:r>
            </a:p>
          </p:txBody>
        </p:sp>
        <p:cxnSp>
          <p:nvCxnSpPr>
            <p:cNvPr id="799766" name="Straight Arrow Connector 24"/>
            <p:cNvCxnSpPr>
              <a:cxnSpLocks noChangeShapeType="1"/>
              <a:stCxn id="799765" idx="2"/>
              <a:endCxn id="799757" idx="1"/>
            </p:cNvCxnSpPr>
            <p:nvPr/>
          </p:nvCxnSpPr>
          <p:spPr bwMode="auto">
            <a:xfrm rot="5400000">
              <a:off x="3238773" y="1866149"/>
              <a:ext cx="381000" cy="1501"/>
            </a:xfrm>
            <a:prstGeom prst="straightConnector1">
              <a:avLst/>
            </a:prstGeom>
            <a:noFill/>
            <a:ln w="28575" algn="ctr">
              <a:solidFill>
                <a:srgbClr val="CC9900"/>
              </a:solidFill>
              <a:round/>
              <a:headEnd/>
              <a:tailEnd type="arrow" w="med" len="med"/>
            </a:ln>
          </p:spPr>
        </p:cxnSp>
        <p:cxnSp>
          <p:nvCxnSpPr>
            <p:cNvPr id="799767" name="Straight Arrow Connector 27"/>
            <p:cNvCxnSpPr>
              <a:cxnSpLocks noChangeShapeType="1"/>
              <a:stCxn id="799757" idx="4"/>
              <a:endCxn id="799761" idx="0"/>
            </p:cNvCxnSpPr>
            <p:nvPr/>
          </p:nvCxnSpPr>
          <p:spPr bwMode="auto">
            <a:xfrm rot="5400000">
              <a:off x="3314973" y="2704349"/>
              <a:ext cx="228600" cy="1501"/>
            </a:xfrm>
            <a:prstGeom prst="straightConnector1">
              <a:avLst/>
            </a:prstGeom>
            <a:noFill/>
            <a:ln w="28575" algn="ctr">
              <a:solidFill>
                <a:srgbClr val="CC9900"/>
              </a:solidFill>
              <a:round/>
              <a:headEnd/>
              <a:tailEnd type="arrow" w="med" len="med"/>
            </a:ln>
          </p:spPr>
        </p:cxnSp>
        <p:cxnSp>
          <p:nvCxnSpPr>
            <p:cNvPr id="799768" name="Straight Arrow Connector 29"/>
            <p:cNvCxnSpPr>
              <a:cxnSpLocks noChangeShapeType="1"/>
              <a:stCxn id="799758" idx="2"/>
              <a:endCxn id="799759" idx="0"/>
            </p:cNvCxnSpPr>
            <p:nvPr/>
          </p:nvCxnSpPr>
          <p:spPr bwMode="auto">
            <a:xfrm rot="5400000">
              <a:off x="3200673" y="4190249"/>
              <a:ext cx="457200" cy="1501"/>
            </a:xfrm>
            <a:prstGeom prst="straightConnector1">
              <a:avLst/>
            </a:prstGeom>
            <a:noFill/>
            <a:ln w="28575" algn="ctr">
              <a:solidFill>
                <a:srgbClr val="CC9900"/>
              </a:solidFill>
              <a:round/>
              <a:headEnd/>
              <a:tailEnd type="arrow" w="med" len="med"/>
            </a:ln>
          </p:spPr>
        </p:cxnSp>
        <p:cxnSp>
          <p:nvCxnSpPr>
            <p:cNvPr id="799769" name="Straight Arrow Connector 31"/>
            <p:cNvCxnSpPr>
              <a:cxnSpLocks noChangeShapeType="1"/>
              <a:stCxn id="799759" idx="2"/>
              <a:endCxn id="799760" idx="0"/>
            </p:cNvCxnSpPr>
            <p:nvPr/>
          </p:nvCxnSpPr>
          <p:spPr bwMode="auto">
            <a:xfrm rot="5400000">
              <a:off x="3162573" y="5295149"/>
              <a:ext cx="533400" cy="1501"/>
            </a:xfrm>
            <a:prstGeom prst="straightConnector1">
              <a:avLst/>
            </a:prstGeom>
            <a:noFill/>
            <a:ln w="28575" algn="ctr">
              <a:solidFill>
                <a:srgbClr val="CC9900"/>
              </a:solidFill>
              <a:round/>
              <a:headEnd/>
              <a:tailEnd type="arrow" w="med" len="med"/>
            </a:ln>
          </p:spPr>
        </p:cxnSp>
        <p:cxnSp>
          <p:nvCxnSpPr>
            <p:cNvPr id="799770" name="Straight Arrow Connector 33"/>
            <p:cNvCxnSpPr>
              <a:cxnSpLocks noChangeShapeType="1"/>
              <a:stCxn id="799760" idx="2"/>
              <a:endCxn id="799762" idx="0"/>
            </p:cNvCxnSpPr>
            <p:nvPr/>
          </p:nvCxnSpPr>
          <p:spPr bwMode="auto">
            <a:xfrm rot="5400000">
              <a:off x="3200673" y="6400049"/>
              <a:ext cx="457200" cy="1501"/>
            </a:xfrm>
            <a:prstGeom prst="straightConnector1">
              <a:avLst/>
            </a:prstGeom>
            <a:noFill/>
            <a:ln w="28575" algn="ctr">
              <a:solidFill>
                <a:srgbClr val="CC9900"/>
              </a:solidFill>
              <a:round/>
              <a:headEnd/>
              <a:tailEnd type="arrow" w="med" len="med"/>
            </a:ln>
          </p:spPr>
        </p:cxnSp>
        <p:cxnSp>
          <p:nvCxnSpPr>
            <p:cNvPr id="799771" name="Straight Arrow Connector 35"/>
            <p:cNvCxnSpPr>
              <a:cxnSpLocks noChangeShapeType="1"/>
              <a:stCxn id="799762" idx="2"/>
              <a:endCxn id="799763" idx="0"/>
            </p:cNvCxnSpPr>
            <p:nvPr/>
          </p:nvCxnSpPr>
          <p:spPr bwMode="auto">
            <a:xfrm rot="16200000" flipH="1">
              <a:off x="3238022" y="7734300"/>
              <a:ext cx="381000" cy="0"/>
            </a:xfrm>
            <a:prstGeom prst="straightConnector1">
              <a:avLst/>
            </a:prstGeom>
            <a:noFill/>
            <a:ln w="28575" algn="ctr">
              <a:solidFill>
                <a:srgbClr val="CC9900"/>
              </a:solidFill>
              <a:round/>
              <a:headEnd/>
              <a:tailEnd type="arrow" w="med" len="med"/>
            </a:ln>
          </p:spPr>
        </p:cxnSp>
        <p:cxnSp>
          <p:nvCxnSpPr>
            <p:cNvPr id="799772" name="Straight Arrow Connector 38"/>
            <p:cNvCxnSpPr>
              <a:cxnSpLocks noChangeShapeType="1"/>
              <a:stCxn id="799761" idx="4"/>
              <a:endCxn id="799758" idx="0"/>
            </p:cNvCxnSpPr>
            <p:nvPr/>
          </p:nvCxnSpPr>
          <p:spPr bwMode="auto">
            <a:xfrm rot="5400000">
              <a:off x="3276873" y="3199649"/>
              <a:ext cx="304800" cy="1501"/>
            </a:xfrm>
            <a:prstGeom prst="straightConnector1">
              <a:avLst/>
            </a:prstGeom>
            <a:noFill/>
            <a:ln w="28575" algn="ctr">
              <a:solidFill>
                <a:srgbClr val="CC9900"/>
              </a:solidFill>
              <a:round/>
              <a:headEnd/>
              <a:tailEnd type="arrow" w="med" len="med"/>
            </a:ln>
          </p:spPr>
        </p:cxnSp>
        <p:sp>
          <p:nvSpPr>
            <p:cNvPr id="799773" name="TextBox 41"/>
            <p:cNvSpPr txBox="1">
              <a:spLocks noChangeArrowheads="1"/>
            </p:cNvSpPr>
            <p:nvPr/>
          </p:nvSpPr>
          <p:spPr bwMode="auto">
            <a:xfrm>
              <a:off x="3485582" y="7507817"/>
              <a:ext cx="456485" cy="461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Yes</a:t>
              </a:r>
            </a:p>
          </p:txBody>
        </p:sp>
        <p:sp>
          <p:nvSpPr>
            <p:cNvPr id="799774" name="TextBox 42"/>
            <p:cNvSpPr txBox="1">
              <a:spLocks noChangeArrowheads="1"/>
            </p:cNvSpPr>
            <p:nvPr/>
          </p:nvSpPr>
          <p:spPr bwMode="auto">
            <a:xfrm>
              <a:off x="1769257" y="6695017"/>
              <a:ext cx="412939" cy="461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No</a:t>
              </a:r>
            </a:p>
          </p:txBody>
        </p:sp>
      </p:grpSp>
      <p:grpSp>
        <p:nvGrpSpPr>
          <p:cNvPr id="799748" name="Group 48"/>
          <p:cNvGrpSpPr>
            <a:grpSpLocks/>
          </p:cNvGrpSpPr>
          <p:nvPr/>
        </p:nvGrpSpPr>
        <p:grpSpPr bwMode="auto">
          <a:xfrm>
            <a:off x="4976813" y="0"/>
            <a:ext cx="4167187" cy="6858000"/>
            <a:chOff x="4976281" y="0"/>
            <a:chExt cx="4167719" cy="6858598"/>
          </a:xfrm>
        </p:grpSpPr>
        <p:sp>
          <p:nvSpPr>
            <p:cNvPr id="799749" name="Rectangle 44"/>
            <p:cNvSpPr>
              <a:spLocks noChangeArrowheads="1"/>
            </p:cNvSpPr>
            <p:nvPr/>
          </p:nvSpPr>
          <p:spPr bwMode="auto">
            <a:xfrm>
              <a:off x="4977868" y="0"/>
              <a:ext cx="4166132" cy="685860"/>
            </a:xfrm>
            <a:prstGeom prst="rect">
              <a:avLst/>
            </a:prstGeom>
            <a:solidFill>
              <a:schemeClr val="tx1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2400" b="1">
                  <a:solidFill>
                    <a:srgbClr val="CC9900"/>
                  </a:solidFill>
                </a:rPr>
                <a:t>Integrated Course Design  (Fink, 2003)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384320" y="1943269"/>
              <a:ext cx="3251615" cy="457240"/>
            </a:xfrm>
            <a:prstGeom prst="rect">
              <a:avLst/>
            </a:prstGeom>
            <a:solidFill>
              <a:srgbClr val="FFFFCC"/>
            </a:solidFill>
            <a:ln w="1905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1. Situational Factors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384320" y="2914904"/>
              <a:ext cx="3251615" cy="457240"/>
            </a:xfrm>
            <a:prstGeom prst="rect">
              <a:avLst/>
            </a:prstGeom>
            <a:solidFill>
              <a:srgbClr val="FFFFCC"/>
            </a:solidFill>
            <a:ln w="1905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2. Learning Goals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384320" y="3715074"/>
              <a:ext cx="3251615" cy="457240"/>
            </a:xfrm>
            <a:prstGeom prst="rect">
              <a:avLst/>
            </a:prstGeom>
            <a:solidFill>
              <a:srgbClr val="FFFFCC"/>
            </a:solidFill>
            <a:ln w="1905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3. Feedback and Assessment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84320" y="4572399"/>
              <a:ext cx="3251615" cy="457240"/>
            </a:xfrm>
            <a:prstGeom prst="rect">
              <a:avLst/>
            </a:prstGeom>
            <a:solidFill>
              <a:srgbClr val="FFFFCC"/>
            </a:solidFill>
            <a:ln w="1905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4. Teaching/Learning Activities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5384320" y="5486878"/>
              <a:ext cx="3251615" cy="457240"/>
            </a:xfrm>
            <a:prstGeom prst="rect">
              <a:avLst/>
            </a:prstGeom>
            <a:solidFill>
              <a:srgbClr val="FFFFCC"/>
            </a:solidFill>
            <a:ln w="1905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5. Integration</a:t>
              </a:r>
            </a:p>
          </p:txBody>
        </p:sp>
        <p:cxnSp>
          <p:nvCxnSpPr>
            <p:cNvPr id="799755" name="Straight Connector 40"/>
            <p:cNvCxnSpPr>
              <a:cxnSpLocks noChangeShapeType="1"/>
            </p:cNvCxnSpPr>
            <p:nvPr/>
          </p:nvCxnSpPr>
          <p:spPr bwMode="auto">
            <a:xfrm rot="5400000">
              <a:off x="1747819" y="3628547"/>
              <a:ext cx="6458513" cy="1587"/>
            </a:xfrm>
            <a:prstGeom prst="line">
              <a:avLst/>
            </a:prstGeom>
            <a:noFill/>
            <a:ln w="28575" algn="ctr">
              <a:solidFill>
                <a:srgbClr val="CC9900"/>
              </a:solidFill>
              <a:round/>
              <a:headEnd/>
              <a:tailEnd/>
            </a:ln>
          </p:spPr>
        </p:cxnSp>
        <p:sp>
          <p:nvSpPr>
            <p:cNvPr id="799756" name="Rectangle 43"/>
            <p:cNvSpPr>
              <a:spLocks noChangeArrowheads="1"/>
            </p:cNvSpPr>
            <p:nvPr/>
          </p:nvSpPr>
          <p:spPr bwMode="auto">
            <a:xfrm>
              <a:off x="4977868" y="685860"/>
              <a:ext cx="4166132" cy="457240"/>
            </a:xfrm>
            <a:prstGeom prst="rect">
              <a:avLst/>
            </a:prstGeom>
            <a:solidFill>
              <a:schemeClr val="tx1"/>
            </a:solidFill>
            <a:ln w="25400" algn="ctr">
              <a:solidFill>
                <a:srgbClr val="CC99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b="1">
                  <a:solidFill>
                    <a:srgbClr val="CC9900"/>
                  </a:solidFill>
                </a:rPr>
                <a:t>Initial Design Phase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Exercise </a:t>
            </a:r>
          </a:p>
        </p:txBody>
      </p:sp>
      <p:sp>
        <p:nvSpPr>
          <p:cNvPr id="801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2613" y="1700213"/>
            <a:ext cx="6027737" cy="622300"/>
          </a:xfrm>
        </p:spPr>
        <p:txBody>
          <a:bodyPr/>
          <a:lstStyle/>
          <a:p>
            <a:pPr marL="457200" indent="-457200"/>
            <a:r>
              <a:rPr lang="en-US" sz="2800" smtClean="0"/>
              <a:t>Determine for your design site</a:t>
            </a:r>
          </a:p>
        </p:txBody>
      </p:sp>
      <p:grpSp>
        <p:nvGrpSpPr>
          <p:cNvPr id="801795" name="Group 12"/>
          <p:cNvGrpSpPr>
            <a:grpSpLocks/>
          </p:cNvGrpSpPr>
          <p:nvPr/>
        </p:nvGrpSpPr>
        <p:grpSpPr bwMode="auto">
          <a:xfrm>
            <a:off x="1347788" y="2563813"/>
            <a:ext cx="6670675" cy="4033837"/>
            <a:chOff x="1534829" y="2125914"/>
            <a:chExt cx="6682719" cy="4109786"/>
          </a:xfrm>
        </p:grpSpPr>
        <p:grpSp>
          <p:nvGrpSpPr>
            <p:cNvPr id="801796" name="Group 12"/>
            <p:cNvGrpSpPr>
              <a:grpSpLocks/>
            </p:cNvGrpSpPr>
            <p:nvPr/>
          </p:nvGrpSpPr>
          <p:grpSpPr bwMode="auto">
            <a:xfrm>
              <a:off x="1534829" y="2189163"/>
              <a:ext cx="3373438" cy="4046537"/>
              <a:chOff x="2497389" y="2189163"/>
              <a:chExt cx="3373438" cy="4046537"/>
            </a:xfrm>
          </p:grpSpPr>
          <p:sp>
            <p:nvSpPr>
              <p:cNvPr id="801803" name="Oval 5"/>
              <p:cNvSpPr>
                <a:spLocks noChangeArrowheads="1"/>
              </p:cNvSpPr>
              <p:nvPr/>
            </p:nvSpPr>
            <p:spPr bwMode="auto">
              <a:xfrm>
                <a:off x="2936875" y="3163888"/>
                <a:ext cx="2533650" cy="2981325"/>
              </a:xfrm>
              <a:prstGeom prst="ellipse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804" name="Oval 4"/>
              <p:cNvSpPr>
                <a:spLocks noChangeArrowheads="1"/>
              </p:cNvSpPr>
              <p:nvPr/>
            </p:nvSpPr>
            <p:spPr bwMode="auto">
              <a:xfrm>
                <a:off x="3463925" y="4513263"/>
                <a:ext cx="1408113" cy="1528762"/>
              </a:xfrm>
              <a:prstGeom prst="ellipse">
                <a:avLst/>
              </a:prstGeom>
              <a:solidFill>
                <a:srgbClr val="FFDB93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1805" name="Oval 8"/>
              <p:cNvSpPr>
                <a:spLocks noChangeArrowheads="1"/>
              </p:cNvSpPr>
              <p:nvPr/>
            </p:nvSpPr>
            <p:spPr bwMode="auto">
              <a:xfrm>
                <a:off x="2497389" y="2189163"/>
                <a:ext cx="3373438" cy="4046537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1797" name="Line 9"/>
            <p:cNvSpPr>
              <a:spLocks noChangeShapeType="1"/>
            </p:cNvSpPr>
            <p:nvPr/>
          </p:nvSpPr>
          <p:spPr bwMode="auto">
            <a:xfrm>
              <a:off x="3128758" y="5337175"/>
              <a:ext cx="2159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1798" name="Line 10"/>
            <p:cNvSpPr>
              <a:spLocks noChangeShapeType="1"/>
            </p:cNvSpPr>
            <p:nvPr/>
          </p:nvSpPr>
          <p:spPr bwMode="auto">
            <a:xfrm>
              <a:off x="3158920" y="3806825"/>
              <a:ext cx="27590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1799" name="Line 11"/>
            <p:cNvSpPr>
              <a:spLocks noChangeShapeType="1"/>
            </p:cNvSpPr>
            <p:nvPr/>
          </p:nvSpPr>
          <p:spPr bwMode="auto">
            <a:xfrm>
              <a:off x="3144633" y="2517775"/>
              <a:ext cx="29225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1800" name="Text Box 12"/>
            <p:cNvSpPr txBox="1">
              <a:spLocks noChangeArrowheads="1"/>
            </p:cNvSpPr>
            <p:nvPr/>
          </p:nvSpPr>
          <p:spPr bwMode="auto">
            <a:xfrm>
              <a:off x="5273470" y="5051425"/>
              <a:ext cx="2129867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Enduring understanding</a:t>
              </a:r>
            </a:p>
          </p:txBody>
        </p:sp>
        <p:sp>
          <p:nvSpPr>
            <p:cNvPr id="801801" name="Text Box 13"/>
            <p:cNvSpPr txBox="1">
              <a:spLocks noChangeArrowheads="1"/>
            </p:cNvSpPr>
            <p:nvPr/>
          </p:nvSpPr>
          <p:spPr bwMode="auto">
            <a:xfrm>
              <a:off x="5944313" y="3457325"/>
              <a:ext cx="227323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Important to know or understand</a:t>
              </a:r>
            </a:p>
          </p:txBody>
        </p:sp>
        <p:sp>
          <p:nvSpPr>
            <p:cNvPr id="801802" name="Text Box 14"/>
            <p:cNvSpPr txBox="1">
              <a:spLocks noChangeArrowheads="1"/>
            </p:cNvSpPr>
            <p:nvPr/>
          </p:nvSpPr>
          <p:spPr bwMode="auto">
            <a:xfrm>
              <a:off x="6073153" y="2125914"/>
              <a:ext cx="168717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Good to be familiar with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Course Concept Mapping</a:t>
            </a:r>
          </a:p>
        </p:txBody>
      </p:sp>
      <p:sp>
        <p:nvSpPr>
          <p:cNvPr id="803842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68488"/>
            <a:ext cx="7772400" cy="4540250"/>
          </a:xfrm>
        </p:spPr>
        <p:txBody>
          <a:bodyPr/>
          <a:lstStyle/>
          <a:p>
            <a:pPr marL="457200" indent="-457200">
              <a:lnSpc>
                <a:spcPct val="114000"/>
              </a:lnSpc>
            </a:pPr>
            <a:r>
              <a:rPr lang="en-US" smtClean="0"/>
              <a:t>Construct a concept map that represents the key concepts and relationships between ideas for the course you are re-designing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5889" name="Picture 2" descr="http://redie.uabc.mx/contenido/vol2no1/art-11-eng/contenido-ruiz-figura1.png"/>
          <p:cNvPicPr>
            <a:picLocks noChangeAspect="1" noChangeArrowheads="1"/>
          </p:cNvPicPr>
          <p:nvPr/>
        </p:nvPicPr>
        <p:blipFill>
          <a:blip r:embed="rId3"/>
          <a:srcRect l="6750" t="1984" r="7829" b="1964"/>
          <a:stretch>
            <a:fillRect/>
          </a:stretch>
        </p:blipFill>
        <p:spPr bwMode="auto">
          <a:xfrm>
            <a:off x="5275263" y="1546225"/>
            <a:ext cx="3665537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5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smtClean="0"/>
              <a:t>How to construct a concept map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3388"/>
            <a:ext cx="5937250" cy="4968875"/>
          </a:xfrm>
        </p:spPr>
        <p:txBody>
          <a:bodyPr/>
          <a:lstStyle/>
          <a:p>
            <a:pPr marL="688975" lvl="1" indent="-350838">
              <a:spcBef>
                <a:spcPts val="12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00"/>
                </a:solidFill>
              </a:rPr>
              <a:t>Central Node</a:t>
            </a:r>
          </a:p>
          <a:p>
            <a:pPr marL="1027113" lvl="2" indent="-28257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</a:rPr>
              <a:t>BIG idea at the heart of the discipline</a:t>
            </a:r>
          </a:p>
          <a:p>
            <a:pPr marL="1027113" lvl="2" indent="-28257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</a:rPr>
              <a:t>Most important outcome for the course</a:t>
            </a:r>
          </a:p>
          <a:p>
            <a:pPr marL="688975" lvl="1" indent="-350838">
              <a:spcBef>
                <a:spcPts val="12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00"/>
                </a:solidFill>
              </a:rPr>
              <a:t>Surrounding Nodes</a:t>
            </a:r>
          </a:p>
          <a:p>
            <a:pPr marL="1027113" lvl="2" indent="-282575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</a:rPr>
              <a:t>Related ideas, topics, etc.</a:t>
            </a:r>
          </a:p>
          <a:p>
            <a:pPr marL="688975" lvl="1" indent="-350838">
              <a:spcBef>
                <a:spcPts val="1200"/>
              </a:spcBef>
              <a:buSzPct val="80000"/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00"/>
                </a:solidFill>
              </a:rPr>
              <a:t>Nature of the connection (relationship) between the nodes</a:t>
            </a:r>
          </a:p>
          <a:p>
            <a:pPr marL="917575" lvl="1" indent="-400050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3425" y="2803525"/>
            <a:ext cx="7664450" cy="3613150"/>
          </a:xfrm>
          <a:prstGeom prst="rect">
            <a:avLst/>
          </a:prstGeom>
        </p:spPr>
        <p:txBody>
          <a:bodyPr/>
          <a:lstStyle/>
          <a:p>
            <a:pPr marL="742950" lvl="1" indent="-285750" eaLnBrk="0" hangingPunct="0">
              <a:spcBef>
                <a:spcPts val="1200"/>
              </a:spcBef>
              <a:buClr>
                <a:srgbClr val="CC9900"/>
              </a:buClr>
              <a:buFont typeface="Wingdings" pitchFamily="2" charset="2"/>
              <a:buChar char="§"/>
              <a:defRPr/>
            </a:pPr>
            <a:endParaRPr lang="en-US" sz="28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5893" name="Rectangle 6"/>
          <p:cNvSpPr>
            <a:spLocks noChangeArrowheads="1"/>
          </p:cNvSpPr>
          <p:nvPr/>
        </p:nvSpPr>
        <p:spPr bwMode="auto">
          <a:xfrm>
            <a:off x="5260975" y="6034088"/>
            <a:ext cx="38830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Ruíz-Primo, M. (2000). On the use of concept maps as an assessment tool in science: What we have learned so far.</a:t>
            </a:r>
            <a:r>
              <a:rPr lang="en-US" sz="1100" i="1"/>
              <a:t> Revista Electrónica de Investigación Educativa</a:t>
            </a:r>
            <a:r>
              <a:rPr lang="en-US" sz="1100"/>
              <a:t>, </a:t>
            </a:r>
            <a:r>
              <a:rPr lang="en-US" sz="1100" i="1"/>
              <a:t>2</a:t>
            </a:r>
            <a:r>
              <a:rPr lang="en-US" sz="1100"/>
              <a:t> (1).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Concept Maps Software Tools</a:t>
            </a:r>
          </a:p>
        </p:txBody>
      </p:sp>
      <p:sp>
        <p:nvSpPr>
          <p:cNvPr id="807938" name="Content Placeholder 2"/>
          <p:cNvSpPr>
            <a:spLocks noGrp="1"/>
          </p:cNvSpPr>
          <p:nvPr>
            <p:ph type="body" idx="4294967295"/>
          </p:nvPr>
        </p:nvSpPr>
        <p:spPr>
          <a:xfrm>
            <a:off x="419100" y="1724025"/>
            <a:ext cx="7772400" cy="4540250"/>
          </a:xfrm>
        </p:spPr>
        <p:txBody>
          <a:bodyPr/>
          <a:lstStyle/>
          <a:p>
            <a:pPr>
              <a:buSzPct val="80000"/>
            </a:pPr>
            <a:r>
              <a:rPr lang="en-US" sz="2800" smtClean="0"/>
              <a:t>Cmap Tools </a:t>
            </a:r>
            <a:r>
              <a:rPr lang="en-US" sz="2400" smtClean="0"/>
              <a:t>(http:// cmap.ihmc.us) </a:t>
            </a:r>
            <a:endParaRPr lang="en-US" smtClean="0"/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Institute for Human &amp;Machine Cognition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Free downloadable program</a:t>
            </a:r>
          </a:p>
          <a:p>
            <a:pPr lvl="1"/>
            <a:endParaRPr lang="en-US" sz="1400" smtClean="0"/>
          </a:p>
          <a:p>
            <a:pPr>
              <a:buSzPct val="80000"/>
            </a:pPr>
            <a:r>
              <a:rPr lang="en-US" sz="2800" smtClean="0"/>
              <a:t>C-Tools (http</a:t>
            </a:r>
            <a:r>
              <a:rPr lang="en-US" sz="2400" smtClean="0"/>
              <a:t>://ctools.msu.edu)</a:t>
            </a:r>
            <a:endParaRPr lang="en-US" smtClean="0"/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Michigan State University (NSF)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Free web-based Java applet</a:t>
            </a:r>
          </a:p>
          <a:p>
            <a:pPr lvl="1"/>
            <a:endParaRPr lang="en-US" sz="1400" smtClean="0"/>
          </a:p>
          <a:p>
            <a:pPr>
              <a:buSzPct val="80000"/>
            </a:pPr>
            <a:r>
              <a:rPr lang="en-US" sz="2800" smtClean="0"/>
              <a:t>SMART Ideas </a:t>
            </a:r>
            <a:r>
              <a:rPr lang="en-US" sz="2400" smtClean="0"/>
              <a:t>(http://www2.smarttech.com)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SMART Tech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smtClean="0"/>
              <a:t>Free trial version (30 days)</a:t>
            </a:r>
          </a:p>
        </p:txBody>
      </p:sp>
      <p:pic>
        <p:nvPicPr>
          <p:cNvPr id="807939" name="Picture 2"/>
          <p:cNvPicPr>
            <a:picLocks noChangeAspect="1" noChangeArrowheads="1"/>
          </p:cNvPicPr>
          <p:nvPr/>
        </p:nvPicPr>
        <p:blipFill>
          <a:blip r:embed="rId3"/>
          <a:srcRect l="17593" t="18520" r="17593" b="20370"/>
          <a:stretch>
            <a:fillRect/>
          </a:stretch>
        </p:blipFill>
        <p:spPr bwMode="auto">
          <a:xfrm>
            <a:off x="7010400" y="1720850"/>
            <a:ext cx="1992313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7940" name="Picture 2"/>
          <p:cNvPicPr>
            <a:picLocks noChangeAspect="1" noChangeArrowheads="1"/>
          </p:cNvPicPr>
          <p:nvPr/>
        </p:nvPicPr>
        <p:blipFill>
          <a:blip r:embed="rId4"/>
          <a:srcRect l="20000" t="25778" r="25555" b="15556"/>
          <a:stretch>
            <a:fillRect/>
          </a:stretch>
        </p:blipFill>
        <p:spPr bwMode="auto">
          <a:xfrm>
            <a:off x="7086600" y="3327400"/>
            <a:ext cx="196056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794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5076825"/>
            <a:ext cx="175260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smtClean="0"/>
              <a:t>Discuss your Concept Maps</a:t>
            </a:r>
          </a:p>
        </p:txBody>
      </p:sp>
      <p:sp>
        <p:nvSpPr>
          <p:cNvPr id="809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747838"/>
            <a:ext cx="7772400" cy="4540250"/>
          </a:xfrm>
        </p:spPr>
        <p:txBody>
          <a:bodyPr/>
          <a:lstStyle/>
          <a:p>
            <a:pPr marL="917575" lvl="1" indent="-400050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Text Box 2"/>
          <p:cNvSpPr txBox="1">
            <a:spLocks noChangeArrowheads="1"/>
          </p:cNvSpPr>
          <p:nvPr/>
        </p:nvSpPr>
        <p:spPr bwMode="auto">
          <a:xfrm>
            <a:off x="346075" y="450850"/>
            <a:ext cx="85090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algn="ctr" defTabSz="381000" eaLnBrk="0" hangingPunct="0">
              <a:tabLst>
                <a:tab pos="4252913" algn="ctr"/>
              </a:tabLst>
            </a:pPr>
            <a:r>
              <a:rPr lang="en-US" sz="3000">
                <a:solidFill>
                  <a:srgbClr val="000000"/>
                </a:solidFill>
              </a:rPr>
              <a:t>Session Summary</a:t>
            </a:r>
          </a:p>
          <a:p>
            <a:pPr marL="342900" indent="-342900" algn="ctr" defTabSz="381000" eaLnBrk="0" hangingPunct="0">
              <a:tabLst>
                <a:tab pos="4252913" algn="ctr"/>
              </a:tabLst>
            </a:pPr>
            <a:r>
              <a:rPr lang="en-US" sz="3000">
                <a:solidFill>
                  <a:srgbClr val="000000"/>
                </a:solidFill>
              </a:rPr>
              <a:t>(Minute Paper)</a:t>
            </a:r>
          </a:p>
          <a:p>
            <a:pPr marL="342900" indent="-342900" defTabSz="381000" eaLnBrk="0" hangingPunct="0">
              <a:tabLst>
                <a:tab pos="4252913" algn="ctr"/>
              </a:tabLst>
            </a:pPr>
            <a:endParaRPr lang="en-US" sz="3000">
              <a:solidFill>
                <a:srgbClr val="000000"/>
              </a:solidFill>
            </a:endParaRPr>
          </a:p>
          <a:p>
            <a:pPr marL="342900" indent="-342900" defTabSz="381000" eaLnBrk="0" hangingPunct="0">
              <a:tabLst>
                <a:tab pos="4252913" algn="ctr"/>
              </a:tabLst>
            </a:pPr>
            <a:r>
              <a:rPr lang="en-US" sz="3200">
                <a:solidFill>
                  <a:srgbClr val="000000"/>
                </a:solidFill>
              </a:rPr>
              <a:t>Reflect on the session:</a:t>
            </a:r>
          </a:p>
          <a:p>
            <a:pPr marL="342900" indent="-342900" defTabSz="381000" eaLnBrk="0" hangingPunct="0">
              <a:buFontTx/>
              <a:buAutoNum type="arabicPeriod"/>
              <a:tabLst>
                <a:tab pos="4252913" algn="ctr"/>
              </a:tabLst>
            </a:pPr>
            <a:r>
              <a:rPr lang="en-US" sz="3200">
                <a:solidFill>
                  <a:srgbClr val="000000"/>
                </a:solidFill>
              </a:rPr>
              <a:t>Pace: Too slow 1 . . . . 5 Too fast</a:t>
            </a:r>
          </a:p>
          <a:p>
            <a:pPr marL="342900" indent="-342900" defTabSz="381000" eaLnBrk="0" hangingPunct="0">
              <a:buFontTx/>
              <a:buAutoNum type="arabicPeriod"/>
              <a:tabLst>
                <a:tab pos="4252913" algn="ctr"/>
              </a:tabLst>
            </a:pPr>
            <a:r>
              <a:rPr lang="en-US" sz="3200">
                <a:solidFill>
                  <a:srgbClr val="000000"/>
                </a:solidFill>
              </a:rPr>
              <a:t>Relevance: Little 1 . . . 5 Lots</a:t>
            </a:r>
          </a:p>
          <a:p>
            <a:pPr marL="342900" indent="-342900" defTabSz="381000" eaLnBrk="0" hangingPunct="0">
              <a:buFontTx/>
              <a:buAutoNum type="arabicPeriod"/>
              <a:tabLst>
                <a:tab pos="4252913" algn="ctr"/>
              </a:tabLst>
            </a:pPr>
            <a:r>
              <a:rPr lang="en-US" sz="3200">
                <a:solidFill>
                  <a:srgbClr val="000000"/>
                </a:solidFill>
              </a:rPr>
              <a:t>Interest: Low 1 . . . 5 High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Text Box 2"/>
          <p:cNvSpPr txBox="1">
            <a:spLocks noChangeArrowheads="1"/>
          </p:cNvSpPr>
          <p:nvPr/>
        </p:nvSpPr>
        <p:spPr bwMode="auto">
          <a:xfrm>
            <a:off x="2514600" y="5942013"/>
            <a:ext cx="4921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Q1 </a:t>
            </a:r>
            <a:r>
              <a:rPr lang="en-US" dirty="0"/>
              <a:t>– Pace: Too slow 1 . . . . 5 Too fast (2.8)</a:t>
            </a:r>
          </a:p>
          <a:p>
            <a:r>
              <a:rPr lang="en-US" dirty="0" smtClean="0"/>
              <a:t>Q2 </a:t>
            </a:r>
            <a:r>
              <a:rPr lang="en-US" dirty="0"/>
              <a:t>– Relevance: Little 1 . . . 5 Lots (3.8)</a:t>
            </a:r>
          </a:p>
          <a:p>
            <a:r>
              <a:rPr lang="en-US" dirty="0" smtClean="0"/>
              <a:t>Q3 </a:t>
            </a:r>
            <a:r>
              <a:rPr lang="en-US" dirty="0"/>
              <a:t>– Format: Ugh 1 . . . 5 Ah (3.5)</a:t>
            </a:r>
          </a:p>
        </p:txBody>
      </p:sp>
      <p:graphicFrame>
        <p:nvGraphicFramePr>
          <p:cNvPr id="831491" name="Object 3"/>
          <p:cNvGraphicFramePr>
            <a:graphicFrameLocks noChangeAspect="1"/>
          </p:cNvGraphicFramePr>
          <p:nvPr/>
        </p:nvGraphicFramePr>
        <p:xfrm>
          <a:off x="782638" y="1617663"/>
          <a:ext cx="7624762" cy="3967162"/>
        </p:xfrm>
        <a:graphic>
          <a:graphicData uri="http://schemas.openxmlformats.org/presentationml/2006/ole">
            <p:oleObj spid="_x0000_s831491" name="Chart" r:id="rId4" imgW="4895850" imgH="2543175" progId="Excel.Sheet.8">
              <p:embed/>
            </p:oleObj>
          </a:graphicData>
        </a:graphic>
      </p:graphicFrame>
      <p:sp>
        <p:nvSpPr>
          <p:cNvPr id="831492" name="Text Box 4"/>
          <p:cNvSpPr txBox="1">
            <a:spLocks noChangeArrowheads="1"/>
          </p:cNvSpPr>
          <p:nvPr/>
        </p:nvSpPr>
        <p:spPr bwMode="auto">
          <a:xfrm>
            <a:off x="846138" y="411163"/>
            <a:ext cx="7291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Puebla-Tlaxcala June 2009 – CAP Session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Assignments &amp; Next Steps</a:t>
            </a:r>
          </a:p>
        </p:txBody>
      </p:sp>
      <p:sp>
        <p:nvSpPr>
          <p:cNvPr id="812034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684338"/>
            <a:ext cx="8218487" cy="47275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800" smtClean="0"/>
              <a:t>Start to identify Desired Results (Outcomes, Objectives, Learning Goals)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400" smtClean="0"/>
              <a:t>Select most important student learning outcomes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smtClean="0"/>
              <a:t>BIG ideas at the heart of the discipline</a:t>
            </a:r>
          </a:p>
          <a:p>
            <a:pPr lvl="2" eaLnBrk="1" hangingPunct="1">
              <a:spcBef>
                <a:spcPts val="600"/>
              </a:spcBef>
            </a:pPr>
            <a:r>
              <a:rPr lang="en-US" smtClean="0"/>
              <a:t>Important to develop enduring understanding</a:t>
            </a:r>
          </a:p>
          <a:p>
            <a:pPr lvl="2" eaLnBrk="1" hangingPunct="1">
              <a:spcBef>
                <a:spcPts val="600"/>
              </a:spcBef>
            </a:pPr>
            <a:endParaRPr lang="en-US" sz="800" smtClean="0"/>
          </a:p>
          <a:p>
            <a:pPr eaLnBrk="1" hangingPunct="1">
              <a:lnSpc>
                <a:spcPct val="100000"/>
              </a:lnSpc>
            </a:pPr>
            <a:r>
              <a:rPr lang="en-US" sz="2800" smtClean="0"/>
              <a:t>Begin filling out worksheet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400" smtClean="0"/>
              <a:t>Evidence (Assessment)</a:t>
            </a:r>
          </a:p>
          <a:p>
            <a:pPr lvl="2" eaLnBrk="1" hangingPunct="1">
              <a:spcBef>
                <a:spcPts val="600"/>
              </a:spcBef>
            </a:pPr>
            <a:r>
              <a:rPr lang="en-US" smtClean="0"/>
              <a:t>Learning Taxonomies</a:t>
            </a:r>
          </a:p>
          <a:p>
            <a:pPr lvl="1" eaLnBrk="1" hangingPunct="1">
              <a:lnSpc>
                <a:spcPct val="100000"/>
              </a:lnSpc>
            </a:pPr>
            <a:r>
              <a:rPr lang="en-US" sz="2400" smtClean="0"/>
              <a:t>Plan Instruction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smtClean="0"/>
              <a:t>State-of-the-art, research-based instruction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6947" name="Group 3"/>
          <p:cNvGraphicFramePr>
            <a:graphicFrameLocks noGrp="1"/>
          </p:cNvGraphicFramePr>
          <p:nvPr/>
        </p:nvGraphicFramePr>
        <p:xfrm>
          <a:off x="182563" y="1852613"/>
          <a:ext cx="8777287" cy="4450080"/>
        </p:xfrm>
        <a:graphic>
          <a:graphicData uri="http://schemas.openxmlformats.org/drawingml/2006/table">
            <a:tbl>
              <a:tblPr/>
              <a:tblGrid>
                <a:gridCol w="2259012"/>
                <a:gridCol w="2259013"/>
                <a:gridCol w="2259012"/>
                <a:gridCol w="2000250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Ways of Assessing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Actual Teaching-Learning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Helpful Resources: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Learning Goals for Course/Session/Learning Module: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This Kind of Learning: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Activities: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(e.g., people, things)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>
                          <a:tab pos="457200" algn="r"/>
                          <a:tab pos="2743200" algn="ctr"/>
                          <a:tab pos="5486400" algn="r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1.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2.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3.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4.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5.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 6.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4132" name="AutoShape 55"/>
          <p:cNvSpPr>
            <a:spLocks noChangeArrowheads="1"/>
          </p:cNvSpPr>
          <p:nvPr/>
        </p:nvSpPr>
        <p:spPr bwMode="auto">
          <a:xfrm>
            <a:off x="881063" y="308292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14133" name="Title 59"/>
          <p:cNvSpPr>
            <a:spLocks noGrp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Worksheet for Designing a Course/Class Session/Learning Module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Session 1 Overview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684338"/>
            <a:ext cx="8218487" cy="4727575"/>
          </a:xfrm>
        </p:spPr>
        <p:txBody>
          <a:bodyPr/>
          <a:lstStyle/>
          <a:p>
            <a:pPr eaLnBrk="1" hangingPunct="1">
              <a:spcAft>
                <a:spcPct val="10000"/>
              </a:spcAft>
            </a:pPr>
            <a:r>
              <a:rPr lang="en-US" sz="2400" smtClean="0"/>
              <a:t>Welcome &amp; Facilitator Introductions</a:t>
            </a:r>
          </a:p>
          <a:p>
            <a:pPr eaLnBrk="1" hangingPunct="1">
              <a:spcAft>
                <a:spcPct val="10000"/>
              </a:spcAft>
            </a:pPr>
            <a:r>
              <a:rPr lang="en-US" sz="2400" smtClean="0"/>
              <a:t>Overview &amp; Workshop Model</a:t>
            </a:r>
          </a:p>
          <a:p>
            <a:pPr eaLnBrk="1" hangingPunct="1">
              <a:spcAft>
                <a:spcPct val="10000"/>
              </a:spcAft>
            </a:pPr>
            <a:r>
              <a:rPr lang="en-US" sz="2400" smtClean="0"/>
              <a:t>Participant Introductions</a:t>
            </a:r>
          </a:p>
          <a:p>
            <a:pPr lvl="1" eaLnBrk="1" hangingPunct="1">
              <a:spcAft>
                <a:spcPct val="10000"/>
              </a:spcAft>
            </a:pPr>
            <a:r>
              <a:rPr lang="en-US" sz="2000" smtClean="0"/>
              <a:t>Participant “Think-Pair-Share” – Prior knowledge about CAP</a:t>
            </a:r>
          </a:p>
          <a:p>
            <a:pPr eaLnBrk="1" hangingPunct="1">
              <a:spcAft>
                <a:spcPct val="10000"/>
              </a:spcAft>
            </a:pPr>
            <a:r>
              <a:rPr lang="en-US" sz="2400" smtClean="0"/>
              <a:t>Design Site (Context) Selection</a:t>
            </a:r>
          </a:p>
          <a:p>
            <a:pPr eaLnBrk="1" hangingPunct="1">
              <a:spcAft>
                <a:spcPct val="10000"/>
              </a:spcAft>
            </a:pPr>
            <a:r>
              <a:rPr lang="en-US" sz="2400" smtClean="0"/>
              <a:t>Student Learning Outcomes Development</a:t>
            </a:r>
          </a:p>
          <a:p>
            <a:pPr lvl="1" eaLnBrk="1" hangingPunct="1">
              <a:spcAft>
                <a:spcPct val="10000"/>
              </a:spcAft>
            </a:pPr>
            <a:r>
              <a:rPr lang="en-US" sz="2000" smtClean="0"/>
              <a:t>Especially enduring understanding</a:t>
            </a:r>
          </a:p>
          <a:p>
            <a:pPr eaLnBrk="1" hangingPunct="1">
              <a:spcAft>
                <a:spcPct val="10000"/>
              </a:spcAft>
            </a:pPr>
            <a:r>
              <a:rPr lang="en-US" sz="2400" smtClean="0"/>
              <a:t>Course Content Mapping</a:t>
            </a:r>
          </a:p>
          <a:p>
            <a:pPr eaLnBrk="1" hangingPunct="1">
              <a:spcAft>
                <a:spcPct val="10000"/>
              </a:spcAft>
            </a:pPr>
            <a:r>
              <a:rPr lang="en-US" sz="2400" smtClean="0"/>
              <a:t>Assignments &amp; Next Steps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mtClean="0"/>
              <a:t>Welcome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771650"/>
            <a:ext cx="7772400" cy="4540250"/>
          </a:xfrm>
        </p:spPr>
        <p:txBody>
          <a:bodyPr/>
          <a:lstStyle/>
          <a:p>
            <a:pPr marL="457200" indent="-457200"/>
            <a:r>
              <a:rPr lang="en-US" sz="2800" smtClean="0"/>
              <a:t>Your workshop facilitators</a:t>
            </a:r>
          </a:p>
          <a:p>
            <a:pPr marL="457200" indent="-457200"/>
            <a:r>
              <a:rPr lang="en-US" sz="2800" smtClean="0"/>
              <a:t>Introduce yourself to two to three people you do not know</a:t>
            </a:r>
          </a:p>
          <a:p>
            <a:pPr lvl="1"/>
            <a:r>
              <a:rPr lang="en-US" sz="2400" smtClean="0"/>
              <a:t>Name, institution, discipline</a:t>
            </a:r>
          </a:p>
          <a:p>
            <a:pPr lvl="1"/>
            <a:r>
              <a:rPr lang="en-US" sz="2400" smtClean="0"/>
              <a:t>Your course design/redesign experience</a:t>
            </a:r>
          </a:p>
          <a:p>
            <a:pPr lvl="1"/>
            <a:r>
              <a:rPr lang="en-US" sz="2400" smtClean="0"/>
              <a:t>Things that would make this workshop valuable for you. </a:t>
            </a:r>
          </a:p>
          <a:p>
            <a:pPr marL="457200" indent="-457200"/>
            <a:r>
              <a:rPr lang="en-US" sz="2800" b="1" smtClean="0"/>
              <a:t>Please record name, institution, discipline and your course on an index card to be handed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Desired Results (Outcomes)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684338"/>
            <a:ext cx="8218487" cy="472757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Aft>
                <a:spcPct val="10000"/>
              </a:spcAft>
            </a:pPr>
            <a:r>
              <a:rPr lang="en-US" sz="2800" smtClean="0"/>
              <a:t>Start to get to know one another</a:t>
            </a:r>
          </a:p>
          <a:p>
            <a:pPr eaLnBrk="1" hangingPunct="1">
              <a:lnSpc>
                <a:spcPct val="120000"/>
              </a:lnSpc>
              <a:spcAft>
                <a:spcPct val="10000"/>
              </a:spcAft>
            </a:pPr>
            <a:r>
              <a:rPr lang="en-US" sz="2800" smtClean="0"/>
              <a:t>Describe key elements of CAP model</a:t>
            </a:r>
          </a:p>
          <a:p>
            <a:pPr eaLnBrk="1" hangingPunct="1">
              <a:lnSpc>
                <a:spcPct val="120000"/>
              </a:lnSpc>
              <a:spcAft>
                <a:spcPct val="10000"/>
              </a:spcAft>
            </a:pPr>
            <a:r>
              <a:rPr lang="en-US" sz="2800" smtClean="0"/>
              <a:t>Relate CAP model to inquiry model</a:t>
            </a:r>
          </a:p>
          <a:p>
            <a:pPr eaLnBrk="1" hangingPunct="1">
              <a:lnSpc>
                <a:spcPct val="120000"/>
              </a:lnSpc>
              <a:spcAft>
                <a:spcPct val="10000"/>
              </a:spcAft>
            </a:pPr>
            <a:r>
              <a:rPr lang="en-US" sz="2800" smtClean="0"/>
              <a:t>Embrace an integrated design approach</a:t>
            </a:r>
          </a:p>
          <a:p>
            <a:pPr eaLnBrk="1" hangingPunct="1">
              <a:lnSpc>
                <a:spcPct val="120000"/>
              </a:lnSpc>
              <a:spcAft>
                <a:spcPct val="10000"/>
              </a:spcAft>
            </a:pPr>
            <a:r>
              <a:rPr lang="en-US" sz="2800" smtClean="0"/>
              <a:t>Engage fully in reflection and small group (intellectual neighborhood) and large group dialogue</a:t>
            </a:r>
          </a:p>
          <a:p>
            <a:pPr eaLnBrk="1" hangingPunct="1">
              <a:lnSpc>
                <a:spcPct val="120000"/>
              </a:lnSpc>
              <a:spcAft>
                <a:spcPct val="10000"/>
              </a:spcAft>
            </a:pPr>
            <a:r>
              <a:rPr lang="en-US" sz="2800" smtClean="0"/>
              <a:t>Commit to course design/re-design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338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Think-Pair-Share about CAP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423863" y="1684338"/>
            <a:ext cx="8218487" cy="4727575"/>
          </a:xfrm>
        </p:spPr>
        <p:txBody>
          <a:bodyPr/>
          <a:lstStyle/>
          <a:p>
            <a:pPr indent="-457200" eaLnBrk="1" hangingPunct="1">
              <a:lnSpc>
                <a:spcPct val="90000"/>
              </a:lnSpc>
            </a:pPr>
            <a:r>
              <a:rPr lang="en-US" sz="2400" dirty="0" smtClean="0"/>
              <a:t>Reflect on your experiences designing a course. Or your ideas for course redesign. What course or part of a course would you want to design or redesign? Very briefly describe your thoughts.</a:t>
            </a:r>
          </a:p>
          <a:p>
            <a:pPr indent="-457200" eaLnBrk="1" hangingPunct="1">
              <a:lnSpc>
                <a:spcPct val="90000"/>
              </a:lnSpc>
            </a:pPr>
            <a:endParaRPr lang="en-US" sz="2400" dirty="0" smtClean="0"/>
          </a:p>
          <a:p>
            <a:pPr indent="-457200" eaLnBrk="1" hangingPunct="1">
              <a:lnSpc>
                <a:spcPct val="90000"/>
              </a:lnSpc>
            </a:pPr>
            <a:r>
              <a:rPr lang="en-US" sz="2400" dirty="0" smtClean="0"/>
              <a:t>Explain what you think is meant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Assessment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 Pedagogy </a:t>
            </a:r>
          </a:p>
          <a:p>
            <a:pPr indent="-457200" eaLnBrk="1" hangingPunct="1">
              <a:lnSpc>
                <a:spcPct val="90000"/>
              </a:lnSpc>
            </a:pPr>
            <a:endParaRPr lang="en-US" sz="2400" dirty="0" smtClean="0"/>
          </a:p>
          <a:p>
            <a:pPr indent="-457200" eaLnBrk="1" hangingPunct="1">
              <a:lnSpc>
                <a:spcPct val="90000"/>
              </a:lnSpc>
            </a:pPr>
            <a:r>
              <a:rPr lang="en-US" sz="2400" dirty="0" smtClean="0"/>
              <a:t>As best as you can, describe how you think these elements relate to each other.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smtClean="0"/>
              <a:t>Group response to </a:t>
            </a:r>
            <a:br>
              <a:rPr lang="en-US" sz="3600" smtClean="0"/>
            </a:br>
            <a:r>
              <a:rPr lang="en-US" sz="3600" smtClean="0"/>
              <a:t>Think-Pair-Share (TPS)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1988" y="1736725"/>
            <a:ext cx="7772400" cy="4540250"/>
          </a:xfrm>
        </p:spPr>
        <p:txBody>
          <a:bodyPr/>
          <a:lstStyle/>
          <a:p>
            <a:r>
              <a:rPr lang="en-US" sz="2000" dirty="0" err="1" smtClean="0"/>
              <a:t>Partimos</a:t>
            </a:r>
            <a:r>
              <a:rPr lang="en-US" sz="2000" dirty="0" smtClean="0"/>
              <a:t> de los </a:t>
            </a:r>
            <a:r>
              <a:rPr lang="en-US" sz="2000" dirty="0" err="1" smtClean="0"/>
              <a:t>contenidos</a:t>
            </a:r>
            <a:r>
              <a:rPr lang="en-US" sz="2000" dirty="0" smtClean="0"/>
              <a:t>, la </a:t>
            </a:r>
            <a:r>
              <a:rPr lang="en-US" sz="2000" dirty="0" err="1" smtClean="0"/>
              <a:t>pedagogía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la forma de </a:t>
            </a:r>
            <a:r>
              <a:rPr lang="en-US" sz="2000" dirty="0" err="1" smtClean="0"/>
              <a:t>hacerlo</a:t>
            </a:r>
            <a:r>
              <a:rPr lang="en-US" sz="2000" dirty="0" smtClean="0"/>
              <a:t> y la </a:t>
            </a:r>
            <a:r>
              <a:rPr lang="en-US" sz="2000" dirty="0" err="1" smtClean="0"/>
              <a:t>evaluación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la forma de saber </a:t>
            </a:r>
            <a:r>
              <a:rPr lang="en-US" sz="2000" dirty="0" err="1" smtClean="0"/>
              <a:t>si</a:t>
            </a:r>
            <a:r>
              <a:rPr lang="en-US" sz="2000" dirty="0" smtClean="0"/>
              <a:t> el </a:t>
            </a:r>
            <a:r>
              <a:rPr lang="en-US" sz="2000" dirty="0" err="1" smtClean="0"/>
              <a:t>aprendizaje</a:t>
            </a:r>
            <a:r>
              <a:rPr lang="en-US" sz="2000" dirty="0" smtClean="0"/>
              <a:t> se </a:t>
            </a:r>
            <a:r>
              <a:rPr lang="en-US" sz="2000" dirty="0" err="1" smtClean="0"/>
              <a:t>da</a:t>
            </a:r>
            <a:r>
              <a:rPr lang="en-US" sz="2000" dirty="0" smtClean="0"/>
              <a:t> en el </a:t>
            </a:r>
            <a:r>
              <a:rPr lang="en-US" sz="2000" dirty="0" err="1" smtClean="0"/>
              <a:t>alumno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El </a:t>
            </a:r>
            <a:r>
              <a:rPr lang="en-US" sz="2000" dirty="0" err="1" smtClean="0"/>
              <a:t>contenido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el </a:t>
            </a:r>
            <a:r>
              <a:rPr lang="en-US" sz="2000" dirty="0" err="1" smtClean="0"/>
              <a:t>objetivo</a:t>
            </a:r>
            <a:r>
              <a:rPr lang="en-US" sz="2000" dirty="0" smtClean="0"/>
              <a:t>, la </a:t>
            </a:r>
            <a:r>
              <a:rPr lang="en-US" sz="2000" dirty="0" err="1" smtClean="0"/>
              <a:t>pedagogía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como</a:t>
            </a:r>
            <a:r>
              <a:rPr lang="en-US" sz="2000" dirty="0" smtClean="0"/>
              <a:t> lo </a:t>
            </a:r>
            <a:r>
              <a:rPr lang="en-US" sz="2000" dirty="0" err="1" smtClean="0"/>
              <a:t>voy</a:t>
            </a:r>
            <a:r>
              <a:rPr lang="en-US" sz="2000" dirty="0" smtClean="0"/>
              <a:t> a </a:t>
            </a:r>
            <a:r>
              <a:rPr lang="en-US" sz="2000" dirty="0" err="1" smtClean="0"/>
              <a:t>enseñar</a:t>
            </a:r>
            <a:r>
              <a:rPr lang="en-US" sz="2000" dirty="0" smtClean="0"/>
              <a:t> y la </a:t>
            </a:r>
            <a:r>
              <a:rPr lang="en-US" sz="2000" dirty="0" err="1" smtClean="0"/>
              <a:t>evaluación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retroalimentación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el </a:t>
            </a:r>
            <a:r>
              <a:rPr lang="en-US" sz="2000" dirty="0" err="1" smtClean="0"/>
              <a:t>alumno</a:t>
            </a:r>
            <a:r>
              <a:rPr lang="en-US" sz="2000" dirty="0" smtClean="0"/>
              <a:t> y el maestro</a:t>
            </a:r>
          </a:p>
          <a:p>
            <a:r>
              <a:rPr lang="en-US" sz="2000" dirty="0" smtClean="0"/>
              <a:t>El </a:t>
            </a:r>
            <a:r>
              <a:rPr lang="en-US" sz="2000" dirty="0" err="1" smtClean="0"/>
              <a:t>contenido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lo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queremos</a:t>
            </a:r>
            <a:r>
              <a:rPr lang="en-US" sz="2000" dirty="0" smtClean="0"/>
              <a:t> lo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aprendan</a:t>
            </a:r>
            <a:r>
              <a:rPr lang="en-US" sz="2000" dirty="0" smtClean="0"/>
              <a:t> los </a:t>
            </a:r>
            <a:r>
              <a:rPr lang="en-US" sz="2000" dirty="0" err="1" smtClean="0"/>
              <a:t>alumnos</a:t>
            </a:r>
            <a:r>
              <a:rPr lang="en-US" sz="2000" dirty="0" smtClean="0"/>
              <a:t>, la </a:t>
            </a:r>
            <a:r>
              <a:rPr lang="en-US" sz="2000" dirty="0" err="1" smtClean="0"/>
              <a:t>evaluación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medición</a:t>
            </a:r>
            <a:r>
              <a:rPr lang="en-US" sz="2000" dirty="0" smtClean="0"/>
              <a:t> del </a:t>
            </a:r>
            <a:r>
              <a:rPr lang="en-US" sz="2000" dirty="0" err="1" smtClean="0"/>
              <a:t>proceso</a:t>
            </a:r>
            <a:r>
              <a:rPr lang="en-US" sz="2000" dirty="0" smtClean="0"/>
              <a:t> y la </a:t>
            </a:r>
            <a:r>
              <a:rPr lang="en-US" sz="2000" dirty="0" err="1" smtClean="0"/>
              <a:t>pedagogía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la forma en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enseña</a:t>
            </a:r>
            <a:r>
              <a:rPr lang="en-US" sz="2000" dirty="0" smtClean="0"/>
              <a:t> y </a:t>
            </a:r>
            <a:r>
              <a:rPr lang="en-US" sz="2000" dirty="0" err="1" smtClean="0"/>
              <a:t>evalúa</a:t>
            </a:r>
            <a:endParaRPr lang="en-US" sz="2000" dirty="0" smtClean="0"/>
          </a:p>
          <a:p>
            <a:r>
              <a:rPr lang="en-US" sz="2000" dirty="0" smtClean="0"/>
              <a:t>El </a:t>
            </a:r>
            <a:r>
              <a:rPr lang="en-US" sz="2000" dirty="0" err="1" smtClean="0"/>
              <a:t>contenido</a:t>
            </a:r>
            <a:r>
              <a:rPr lang="en-US" sz="2000" dirty="0" smtClean="0"/>
              <a:t> </a:t>
            </a:r>
            <a:r>
              <a:rPr lang="en-US" sz="2000" dirty="0" err="1" smtClean="0"/>
              <a:t>es</a:t>
            </a:r>
            <a:r>
              <a:rPr lang="en-US" sz="2000" dirty="0" smtClean="0"/>
              <a:t> la </a:t>
            </a:r>
            <a:r>
              <a:rPr lang="en-US" sz="2000" dirty="0" err="1" smtClean="0"/>
              <a:t>finalidad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debe</a:t>
            </a:r>
            <a:r>
              <a:rPr lang="en-US" sz="2000" dirty="0" smtClean="0"/>
              <a:t> </a:t>
            </a:r>
            <a:r>
              <a:rPr lang="en-US" sz="2000" dirty="0" err="1" smtClean="0"/>
              <a:t>tener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aplicación</a:t>
            </a:r>
            <a:r>
              <a:rPr lang="en-US" sz="2000" dirty="0" smtClean="0"/>
              <a:t>, la </a:t>
            </a:r>
            <a:r>
              <a:rPr lang="en-US" sz="2000" dirty="0" err="1" smtClean="0"/>
              <a:t>pedagogía</a:t>
            </a:r>
            <a:r>
              <a:rPr lang="en-US" sz="2000" dirty="0" smtClean="0"/>
              <a:t> </a:t>
            </a:r>
            <a:r>
              <a:rPr lang="en-US" sz="2000" dirty="0" err="1" smtClean="0"/>
              <a:t>depende</a:t>
            </a:r>
            <a:r>
              <a:rPr lang="en-US" sz="2000" dirty="0" smtClean="0"/>
              <a:t> del </a:t>
            </a:r>
            <a:r>
              <a:rPr lang="en-US" sz="2000" dirty="0" err="1" smtClean="0"/>
              <a:t>tipo</a:t>
            </a:r>
            <a:r>
              <a:rPr lang="en-US" sz="2000" dirty="0" smtClean="0"/>
              <a:t> de </a:t>
            </a:r>
            <a:r>
              <a:rPr lang="en-US" sz="2000" dirty="0" err="1" smtClean="0"/>
              <a:t>curso</a:t>
            </a:r>
            <a:r>
              <a:rPr lang="en-US" sz="2000" dirty="0" smtClean="0"/>
              <a:t>, y la </a:t>
            </a:r>
            <a:r>
              <a:rPr lang="en-US" sz="2000" dirty="0" err="1" smtClean="0"/>
              <a:t>evaluación</a:t>
            </a:r>
            <a:r>
              <a:rPr lang="en-US" sz="2000" dirty="0" smtClean="0"/>
              <a:t> </a:t>
            </a:r>
            <a:r>
              <a:rPr lang="en-US" sz="2000" dirty="0" err="1" smtClean="0"/>
              <a:t>implica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los </a:t>
            </a:r>
            <a:r>
              <a:rPr lang="en-US" sz="2000" dirty="0" err="1" smtClean="0"/>
              <a:t>estudintes</a:t>
            </a:r>
            <a:r>
              <a:rPr lang="en-US" sz="2000" dirty="0" smtClean="0"/>
              <a:t> </a:t>
            </a:r>
            <a:r>
              <a:rPr lang="en-US" sz="2000" dirty="0" err="1" smtClean="0"/>
              <a:t>investiguen</a:t>
            </a:r>
            <a:r>
              <a:rPr lang="en-US" sz="2000" dirty="0" smtClean="0"/>
              <a:t> </a:t>
            </a:r>
            <a:r>
              <a:rPr lang="en-US" sz="2000" dirty="0" err="1" smtClean="0"/>
              <a:t>artículos</a:t>
            </a:r>
            <a:r>
              <a:rPr lang="en-US" sz="2000" dirty="0" smtClean="0"/>
              <a:t> </a:t>
            </a:r>
            <a:r>
              <a:rPr lang="en-US" sz="2000" dirty="0" err="1" smtClean="0"/>
              <a:t>científicos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3600" smtClean="0"/>
              <a:t>Group response to </a:t>
            </a:r>
            <a:br>
              <a:rPr lang="en-US" sz="3600" smtClean="0"/>
            </a:br>
            <a:r>
              <a:rPr lang="en-US" sz="3600" smtClean="0"/>
              <a:t>Think-Pair-Share (TPS)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1988" y="1736725"/>
            <a:ext cx="7772400" cy="4540250"/>
          </a:xfrm>
        </p:spPr>
        <p:txBody>
          <a:bodyPr/>
          <a:lstStyle/>
          <a:p>
            <a:r>
              <a:rPr lang="en-US" sz="2000" dirty="0" err="1" smtClean="0"/>
              <a:t>Que</a:t>
            </a:r>
            <a:r>
              <a:rPr lang="en-US" sz="2000" dirty="0" smtClean="0"/>
              <a:t> el </a:t>
            </a:r>
            <a:r>
              <a:rPr lang="en-US" sz="2000" dirty="0" err="1" smtClean="0"/>
              <a:t>contenido</a:t>
            </a:r>
            <a:r>
              <a:rPr lang="en-US" sz="2000" dirty="0" smtClean="0"/>
              <a:t> sea </a:t>
            </a:r>
            <a:r>
              <a:rPr lang="en-US" sz="2000" dirty="0" err="1" smtClean="0"/>
              <a:t>relevante</a:t>
            </a:r>
            <a:r>
              <a:rPr lang="en-US" sz="2000" dirty="0" smtClean="0"/>
              <a:t> y </a:t>
            </a:r>
            <a:r>
              <a:rPr lang="en-US" sz="2000" dirty="0" err="1" smtClean="0"/>
              <a:t>genuino</a:t>
            </a:r>
            <a:endParaRPr lang="en-US" sz="2000" dirty="0" smtClean="0"/>
          </a:p>
          <a:p>
            <a:r>
              <a:rPr lang="en-US" sz="2000" dirty="0" smtClean="0"/>
              <a:t>La </a:t>
            </a:r>
            <a:r>
              <a:rPr lang="en-US" sz="2000" dirty="0" err="1" smtClean="0"/>
              <a:t>evaluación</a:t>
            </a:r>
            <a:r>
              <a:rPr lang="en-US" sz="2000" dirty="0" smtClean="0"/>
              <a:t> </a:t>
            </a:r>
            <a:r>
              <a:rPr lang="en-US" sz="2000" dirty="0" err="1" smtClean="0"/>
              <a:t>identifica</a:t>
            </a:r>
            <a:r>
              <a:rPr lang="en-US" sz="2000" dirty="0" smtClean="0"/>
              <a:t> </a:t>
            </a:r>
            <a:r>
              <a:rPr lang="en-US" sz="2000" dirty="0" err="1" smtClean="0"/>
              <a:t>carencias</a:t>
            </a:r>
            <a:r>
              <a:rPr lang="en-US" sz="2000" dirty="0" smtClean="0"/>
              <a:t> lo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modifica</a:t>
            </a:r>
            <a:r>
              <a:rPr lang="en-US" sz="2000" dirty="0" smtClean="0"/>
              <a:t> el </a:t>
            </a:r>
            <a:r>
              <a:rPr lang="en-US" sz="2000" dirty="0" err="1" smtClean="0"/>
              <a:t>contenido</a:t>
            </a:r>
            <a:r>
              <a:rPr lang="en-US" sz="2000" dirty="0" smtClean="0"/>
              <a:t> y de </a:t>
            </a:r>
            <a:r>
              <a:rPr lang="en-US" sz="2000" dirty="0" err="1" smtClean="0"/>
              <a:t>esta</a:t>
            </a:r>
            <a:r>
              <a:rPr lang="en-US" sz="2000" dirty="0" smtClean="0"/>
              <a:t> forma </a:t>
            </a:r>
            <a:r>
              <a:rPr lang="en-US" sz="2000" dirty="0" err="1" smtClean="0"/>
              <a:t>puedan</a:t>
            </a:r>
            <a:r>
              <a:rPr lang="en-US" sz="2000" dirty="0" smtClean="0"/>
              <a:t> ser </a:t>
            </a:r>
            <a:r>
              <a:rPr lang="en-US" sz="2000" dirty="0" err="1" smtClean="0"/>
              <a:t>tomadas</a:t>
            </a:r>
            <a:r>
              <a:rPr lang="en-US" sz="2000" dirty="0" smtClean="0"/>
              <a:t> en </a:t>
            </a:r>
            <a:r>
              <a:rPr lang="en-US" sz="2000" dirty="0" err="1" smtClean="0"/>
              <a:t>cuenta</a:t>
            </a:r>
            <a:r>
              <a:rPr lang="en-US" sz="2000" dirty="0" smtClean="0"/>
              <a:t> en la </a:t>
            </a:r>
            <a:r>
              <a:rPr lang="en-US" sz="2000" dirty="0" err="1" smtClean="0"/>
              <a:t>pedagogía</a:t>
            </a:r>
            <a:endParaRPr lang="en-US" sz="2000" dirty="0" smtClean="0"/>
          </a:p>
          <a:p>
            <a:r>
              <a:rPr lang="en-US" sz="2000" dirty="0" smtClean="0"/>
              <a:t>La meta (el </a:t>
            </a:r>
            <a:r>
              <a:rPr lang="en-US" sz="2000" dirty="0" err="1" smtClean="0"/>
              <a:t>objetivo</a:t>
            </a:r>
            <a:r>
              <a:rPr lang="en-US" sz="2000" dirty="0" smtClean="0"/>
              <a:t>) </a:t>
            </a:r>
            <a:r>
              <a:rPr lang="en-US" sz="2000" dirty="0" err="1" smtClean="0"/>
              <a:t>es</a:t>
            </a:r>
            <a:r>
              <a:rPr lang="en-US" sz="2000" dirty="0" smtClean="0"/>
              <a:t> lo </a:t>
            </a:r>
            <a:r>
              <a:rPr lang="en-US" sz="2000" dirty="0" err="1" smtClean="0"/>
              <a:t>primero</a:t>
            </a:r>
            <a:r>
              <a:rPr lang="en-US" sz="2000" dirty="0" smtClean="0"/>
              <a:t>, en base a </a:t>
            </a:r>
            <a:r>
              <a:rPr lang="en-US" sz="2000" dirty="0" err="1" smtClean="0"/>
              <a:t>ella</a:t>
            </a:r>
            <a:r>
              <a:rPr lang="en-US" sz="2000" dirty="0" smtClean="0"/>
              <a:t> se </a:t>
            </a:r>
            <a:r>
              <a:rPr lang="en-US" sz="2000" dirty="0" err="1" smtClean="0"/>
              <a:t>diseña</a:t>
            </a:r>
            <a:r>
              <a:rPr lang="en-US" sz="2000" dirty="0" smtClean="0"/>
              <a:t> </a:t>
            </a:r>
            <a:r>
              <a:rPr lang="en-US" sz="2000" dirty="0" err="1" smtClean="0"/>
              <a:t>todo</a:t>
            </a:r>
            <a:r>
              <a:rPr lang="en-US" sz="2000" dirty="0" smtClean="0"/>
              <a:t> lo </a:t>
            </a:r>
            <a:r>
              <a:rPr lang="en-US" sz="2000" dirty="0" err="1" smtClean="0"/>
              <a:t>demás</a:t>
            </a:r>
            <a:endParaRPr lang="en-US" sz="2000" dirty="0" smtClean="0"/>
          </a:p>
          <a:p>
            <a:r>
              <a:rPr lang="en-US" sz="2000" dirty="0" smtClean="0"/>
              <a:t>La </a:t>
            </a:r>
            <a:r>
              <a:rPr lang="en-US" sz="2000" dirty="0" err="1" smtClean="0"/>
              <a:t>evaluación</a:t>
            </a:r>
            <a:r>
              <a:rPr lang="en-US" sz="2000" dirty="0" smtClean="0"/>
              <a:t> 5-5, </a:t>
            </a:r>
            <a:r>
              <a:rPr lang="en-US" sz="2000" dirty="0" err="1" smtClean="0"/>
              <a:t>redactar</a:t>
            </a:r>
            <a:r>
              <a:rPr lang="en-US" sz="2000" dirty="0" smtClean="0"/>
              <a:t> </a:t>
            </a:r>
            <a:r>
              <a:rPr lang="en-US" sz="2000" dirty="0" err="1" smtClean="0"/>
              <a:t>cinco</a:t>
            </a:r>
            <a:r>
              <a:rPr lang="en-US" sz="2000" dirty="0" smtClean="0"/>
              <a:t> </a:t>
            </a:r>
            <a:r>
              <a:rPr lang="en-US" sz="2000" dirty="0" err="1" smtClean="0"/>
              <a:t>renglones</a:t>
            </a:r>
            <a:r>
              <a:rPr lang="en-US" sz="2000" dirty="0" smtClean="0"/>
              <a:t> en </a:t>
            </a:r>
            <a:r>
              <a:rPr lang="en-US" sz="2000" dirty="0" err="1" smtClean="0"/>
              <a:t>cinco</a:t>
            </a:r>
            <a:r>
              <a:rPr lang="en-US" sz="2000" dirty="0" smtClean="0"/>
              <a:t> </a:t>
            </a:r>
            <a:r>
              <a:rPr lang="en-US" sz="2000" dirty="0" err="1" smtClean="0"/>
              <a:t>minutos</a:t>
            </a:r>
            <a:r>
              <a:rPr lang="en-US" sz="2000" dirty="0" smtClean="0"/>
              <a:t>, al final de la </a:t>
            </a:r>
            <a:r>
              <a:rPr lang="en-US" sz="2000" dirty="0" err="1" smtClean="0"/>
              <a:t>clase</a:t>
            </a: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Oval 2"/>
          <p:cNvSpPr>
            <a:spLocks noChangeArrowheads="1"/>
          </p:cNvSpPr>
          <p:nvPr/>
        </p:nvSpPr>
        <p:spPr bwMode="auto">
          <a:xfrm>
            <a:off x="3352800" y="3429000"/>
            <a:ext cx="2362200" cy="838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8600"/>
            <a:ext cx="7467600" cy="914400"/>
          </a:xfrm>
        </p:spPr>
        <p:txBody>
          <a:bodyPr/>
          <a:lstStyle/>
          <a:p>
            <a:pPr algn="ctr"/>
            <a:r>
              <a:rPr lang="en-US" smtClean="0"/>
              <a:t>Effective Course Design</a:t>
            </a:r>
          </a:p>
        </p:txBody>
      </p:sp>
      <p:grpSp>
        <p:nvGrpSpPr>
          <p:cNvPr id="804869" name="Group 5"/>
          <p:cNvGrpSpPr>
            <a:grpSpLocks/>
          </p:cNvGrpSpPr>
          <p:nvPr/>
        </p:nvGrpSpPr>
        <p:grpSpPr bwMode="auto">
          <a:xfrm>
            <a:off x="3505200" y="1828800"/>
            <a:ext cx="2133600" cy="1041400"/>
            <a:chOff x="912" y="1504"/>
            <a:chExt cx="1344" cy="656"/>
          </a:xfrm>
        </p:grpSpPr>
        <p:sp>
          <p:nvSpPr>
            <p:cNvPr id="55312" name="Rectangle 6"/>
            <p:cNvSpPr>
              <a:spLocks noChangeArrowheads="1"/>
            </p:cNvSpPr>
            <p:nvPr/>
          </p:nvSpPr>
          <p:spPr bwMode="auto">
            <a:xfrm>
              <a:off x="912" y="1536"/>
              <a:ext cx="1344" cy="624"/>
            </a:xfrm>
            <a:prstGeom prst="rect">
              <a:avLst/>
            </a:prstGeom>
            <a:solidFill>
              <a:srgbClr val="FFDB9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3" name="Text Box 7"/>
            <p:cNvSpPr txBox="1">
              <a:spLocks noChangeArrowheads="1"/>
            </p:cNvSpPr>
            <p:nvPr/>
          </p:nvSpPr>
          <p:spPr bwMode="auto">
            <a:xfrm>
              <a:off x="960" y="1504"/>
              <a:ext cx="123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000"/>
                <a:t>Goals and</a:t>
              </a:r>
            </a:p>
            <a:p>
              <a:pPr eaLnBrk="0" hangingPunct="0"/>
              <a:r>
                <a:rPr lang="en-US" sz="3000"/>
                <a:t>Objectives</a:t>
              </a:r>
              <a:endParaRPr lang="en-US" sz="3000">
                <a:latin typeface="Times New Roman" pitchFamily="18" charset="0"/>
              </a:endParaRPr>
            </a:p>
          </p:txBody>
        </p:sp>
      </p:grpSp>
      <p:grpSp>
        <p:nvGrpSpPr>
          <p:cNvPr id="804872" name="Group 8"/>
          <p:cNvGrpSpPr>
            <a:grpSpLocks/>
          </p:cNvGrpSpPr>
          <p:nvPr/>
        </p:nvGrpSpPr>
        <p:grpSpPr bwMode="auto">
          <a:xfrm>
            <a:off x="533400" y="4495800"/>
            <a:ext cx="2514600" cy="609600"/>
            <a:chOff x="2208" y="3552"/>
            <a:chExt cx="1584" cy="384"/>
          </a:xfrm>
        </p:grpSpPr>
        <p:sp>
          <p:nvSpPr>
            <p:cNvPr id="55310" name="Rectangle 9"/>
            <p:cNvSpPr>
              <a:spLocks noChangeArrowheads="1"/>
            </p:cNvSpPr>
            <p:nvPr/>
          </p:nvSpPr>
          <p:spPr bwMode="auto">
            <a:xfrm>
              <a:off x="2208" y="3552"/>
              <a:ext cx="1584" cy="384"/>
            </a:xfrm>
            <a:prstGeom prst="rect">
              <a:avLst/>
            </a:prstGeom>
            <a:solidFill>
              <a:srgbClr val="FFDB9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1" name="Text Box 10"/>
            <p:cNvSpPr txBox="1">
              <a:spLocks noChangeArrowheads="1"/>
            </p:cNvSpPr>
            <p:nvPr/>
          </p:nvSpPr>
          <p:spPr bwMode="auto">
            <a:xfrm>
              <a:off x="2400" y="3552"/>
              <a:ext cx="122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000"/>
                <a:t>Instruction</a:t>
              </a:r>
            </a:p>
          </p:txBody>
        </p:sp>
      </p:grpSp>
      <p:sp>
        <p:nvSpPr>
          <p:cNvPr id="804875" name="Line 11"/>
          <p:cNvSpPr>
            <a:spLocks noChangeShapeType="1"/>
          </p:cNvSpPr>
          <p:nvPr/>
        </p:nvSpPr>
        <p:spPr bwMode="auto">
          <a:xfrm flipH="1">
            <a:off x="2514600" y="2895600"/>
            <a:ext cx="9906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5638800" y="2895600"/>
            <a:ext cx="10668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77" name="Line 13"/>
          <p:cNvSpPr>
            <a:spLocks noChangeShapeType="1"/>
          </p:cNvSpPr>
          <p:nvPr/>
        </p:nvSpPr>
        <p:spPr bwMode="auto">
          <a:xfrm>
            <a:off x="3048000" y="48006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Text Box 14"/>
          <p:cNvSpPr txBox="1">
            <a:spLocks noChangeArrowheads="1"/>
          </p:cNvSpPr>
          <p:nvPr/>
        </p:nvSpPr>
        <p:spPr bwMode="auto">
          <a:xfrm>
            <a:off x="6815138" y="1500188"/>
            <a:ext cx="23066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/>
              <a:t>(Felder &amp; Brent, 1999)</a:t>
            </a:r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6096000" y="4495800"/>
            <a:ext cx="2286000" cy="685800"/>
          </a:xfrm>
          <a:prstGeom prst="rect">
            <a:avLst/>
          </a:prstGeom>
          <a:solidFill>
            <a:srgbClr val="FFDB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Text Box 16"/>
          <p:cNvSpPr txBox="1">
            <a:spLocks noChangeArrowheads="1"/>
          </p:cNvSpPr>
          <p:nvPr/>
        </p:nvSpPr>
        <p:spPr bwMode="auto">
          <a:xfrm>
            <a:off x="6172200" y="45720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04881" name="Text Box 17"/>
          <p:cNvSpPr txBox="1">
            <a:spLocks noChangeArrowheads="1"/>
          </p:cNvSpPr>
          <p:nvPr/>
        </p:nvSpPr>
        <p:spPr bwMode="auto">
          <a:xfrm>
            <a:off x="6172200" y="4572000"/>
            <a:ext cx="2133600" cy="519113"/>
          </a:xfrm>
          <a:prstGeom prst="rect">
            <a:avLst/>
          </a:prstGeom>
          <a:solidFill>
            <a:srgbClr val="FFDB9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Assessment</a:t>
            </a:r>
          </a:p>
        </p:txBody>
      </p:sp>
      <p:sp>
        <p:nvSpPr>
          <p:cNvPr id="18" name="Oval 13" descr="Narrow horizontal"/>
          <p:cNvSpPr>
            <a:spLocks noChangeArrowheads="1"/>
          </p:cNvSpPr>
          <p:nvPr/>
        </p:nvSpPr>
        <p:spPr bwMode="auto">
          <a:xfrm>
            <a:off x="3348038" y="3441700"/>
            <a:ext cx="2362200" cy="838200"/>
          </a:xfrm>
          <a:prstGeom prst="ellipse">
            <a:avLst/>
          </a:prstGeom>
          <a:pattFill prst="narHorz">
            <a:fgClr>
              <a:srgbClr val="CC9900"/>
            </a:fgClr>
            <a:bgClr>
              <a:srgbClr val="FFFFCC"/>
            </a:bgClr>
          </a:patt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4868" name="Text Box 4"/>
          <p:cNvSpPr txBox="1">
            <a:spLocks noChangeArrowheads="1"/>
          </p:cNvSpPr>
          <p:nvPr/>
        </p:nvSpPr>
        <p:spPr bwMode="auto">
          <a:xfrm>
            <a:off x="3505200" y="3506788"/>
            <a:ext cx="213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/>
              <a:t>Students</a:t>
            </a: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866" grpId="0" animBg="1"/>
      <p:bldP spid="804875" grpId="0" animBg="1"/>
      <p:bldP spid="804876" grpId="0" animBg="1"/>
      <p:bldP spid="804877" grpId="0" animBg="1"/>
      <p:bldP spid="804879" grpId="0" animBg="1"/>
      <p:bldP spid="804881" grpId="0" animBg="1"/>
      <p:bldP spid="18" grpId="0" animBg="1"/>
      <p:bldP spid="804868" grpId="0"/>
    </p:bld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7304</TotalTime>
  <Words>1257</Words>
  <Application>Microsoft Office PowerPoint</Application>
  <PresentationFormat>On-screen Show (4:3)</PresentationFormat>
  <Paragraphs>242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1_Custom Design</vt:lpstr>
      <vt:lpstr>2_Custom Design</vt:lpstr>
      <vt:lpstr>Custom Design</vt:lpstr>
      <vt:lpstr>Document</vt:lpstr>
      <vt:lpstr>Chart</vt:lpstr>
      <vt:lpstr>Slide 1</vt:lpstr>
      <vt:lpstr>Slide 2</vt:lpstr>
      <vt:lpstr>Session 1 Overview</vt:lpstr>
      <vt:lpstr>Welcome</vt:lpstr>
      <vt:lpstr>Desired Results (Outcomes)</vt:lpstr>
      <vt:lpstr>Think-Pair-Share about CAP</vt:lpstr>
      <vt:lpstr>Group response to  Think-Pair-Share (TPS)</vt:lpstr>
      <vt:lpstr>Group response to  Think-Pair-Share (TPS)</vt:lpstr>
      <vt:lpstr>Effective Course Design</vt:lpstr>
      <vt:lpstr>Effective Course Design</vt:lpstr>
      <vt:lpstr>Effective Course Design</vt:lpstr>
      <vt:lpstr>The Key Components of INTEGRATED COURSE DESIGN</vt:lpstr>
      <vt:lpstr>CAP Workshop Model Resources</vt:lpstr>
      <vt:lpstr>Designing Learning Environments  Based on HPL (How People Learn)</vt:lpstr>
      <vt:lpstr>Design Approach*</vt:lpstr>
      <vt:lpstr>Backward Design Approach Wiggins &amp; McTighe</vt:lpstr>
      <vt:lpstr>Backward design</vt:lpstr>
      <vt:lpstr>The research process and reasoning</vt:lpstr>
      <vt:lpstr>Inquiry Model from  The Craft of Research</vt:lpstr>
      <vt:lpstr>Slide 20</vt:lpstr>
      <vt:lpstr>Exercise </vt:lpstr>
      <vt:lpstr>Course Concept Mapping</vt:lpstr>
      <vt:lpstr>How to construct a concept map</vt:lpstr>
      <vt:lpstr>Concept Maps Software Tools</vt:lpstr>
      <vt:lpstr>Discuss your Concept Maps</vt:lpstr>
      <vt:lpstr>Slide 26</vt:lpstr>
      <vt:lpstr>Slide 27</vt:lpstr>
      <vt:lpstr>Assignments &amp; Next Steps</vt:lpstr>
      <vt:lpstr>Worksheet for Designing a Course/Class Session/Learning Module</vt:lpstr>
    </vt:vector>
  </TitlesOfParts>
  <Company>University of Minnesota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Karl A. Smith</dc:creator>
  <cp:lastModifiedBy>UDLAP</cp:lastModifiedBy>
  <cp:revision>171</cp:revision>
  <dcterms:created xsi:type="dcterms:W3CDTF">2005-06-02T02:27:54Z</dcterms:created>
  <dcterms:modified xsi:type="dcterms:W3CDTF">2009-07-01T18:05:12Z</dcterms:modified>
</cp:coreProperties>
</file>